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8" r:id="rId6"/>
    <p:sldMasterId id="2147483823" r:id="rId7"/>
  </p:sldMasterIdLst>
  <p:notesMasterIdLst>
    <p:notesMasterId r:id="rId24"/>
  </p:notesMasterIdLst>
  <p:sldIdLst>
    <p:sldId id="256" r:id="rId8"/>
    <p:sldId id="416" r:id="rId9"/>
    <p:sldId id="419" r:id="rId10"/>
    <p:sldId id="420" r:id="rId11"/>
    <p:sldId id="422" r:id="rId12"/>
    <p:sldId id="407" r:id="rId13"/>
    <p:sldId id="399" r:id="rId14"/>
    <p:sldId id="408" r:id="rId15"/>
    <p:sldId id="411" r:id="rId16"/>
    <p:sldId id="418" r:id="rId17"/>
    <p:sldId id="387" r:id="rId18"/>
    <p:sldId id="393" r:id="rId19"/>
    <p:sldId id="405" r:id="rId20"/>
    <p:sldId id="385" r:id="rId21"/>
    <p:sldId id="421" r:id="rId22"/>
    <p:sldId id="423" r:id="rId2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a Burns (US - NC)" initials="AB(-N"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CDAE4"/>
    <a:srgbClr val="5C6F7A"/>
    <a:srgbClr val="006595"/>
    <a:srgbClr val="F37421"/>
    <a:srgbClr val="CC0000"/>
    <a:srgbClr val="CC0066"/>
    <a:srgbClr val="AFBD21"/>
    <a:srgbClr val="F8981D"/>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63126" autoAdjust="0"/>
  </p:normalViewPr>
  <p:slideViewPr>
    <p:cSldViewPr snapToGrid="0" snapToObjects="1">
      <p:cViewPr>
        <p:scale>
          <a:sx n="70" d="100"/>
          <a:sy n="70" d="100"/>
        </p:scale>
        <p:origin x="-126" y="348"/>
      </p:cViewPr>
      <p:guideLst>
        <p:guide orient="horz" pos="2160"/>
        <p:guide pos="2880"/>
      </p:guideLst>
    </p:cSldViewPr>
  </p:slideViewPr>
  <p:outlineViewPr>
    <p:cViewPr>
      <p:scale>
        <a:sx n="33" d="100"/>
        <a:sy n="33" d="100"/>
      </p:scale>
      <p:origin x="0" y="5242"/>
    </p:cViewPr>
  </p:outlineViewPr>
  <p:notesTextViewPr>
    <p:cViewPr>
      <p:scale>
        <a:sx n="100" d="100"/>
        <a:sy n="100" d="100"/>
      </p:scale>
      <p:origin x="0" y="0"/>
    </p:cViewPr>
  </p:notesTextViewPr>
  <p:sorterViewPr>
    <p:cViewPr>
      <p:scale>
        <a:sx n="66" d="100"/>
        <a:sy n="66" d="100"/>
      </p:scale>
      <p:origin x="0" y="566"/>
    </p:cViewPr>
  </p:sorterViewPr>
  <p:notesViewPr>
    <p:cSldViewPr snapToGrid="0" snapToObjects="1">
      <p:cViewPr varScale="1">
        <p:scale>
          <a:sx n="68" d="100"/>
          <a:sy n="68" d="100"/>
        </p:scale>
        <p:origin x="-792"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d\My%20Documents\APHA\Book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h-TH"/>
  <c:clrMapOvr bg1="lt1" tx1="dk1" bg2="lt2" tx2="dk2" accent1="accent1" accent2="accent2" accent3="accent3" accent4="accent4" accent5="accent5" accent6="accent6" hlink="hlink" folHlink="folHlink"/>
  <c:chart>
    <c:plotArea>
      <c:layout/>
      <c:barChart>
        <c:barDir val="bar"/>
        <c:grouping val="clustered"/>
        <c:ser>
          <c:idx val="0"/>
          <c:order val="0"/>
          <c:tx>
            <c:strRef>
              <c:f>Sheet1!$B$1</c:f>
              <c:strCache>
                <c:ptCount val="1"/>
                <c:pt idx="0">
                  <c:v>Baseline</c:v>
                </c:pt>
              </c:strCache>
            </c:strRef>
          </c:tx>
          <c:cat>
            <c:strRef>
              <c:f>Sheet1!$A$2:$A$8</c:f>
              <c:strCache>
                <c:ptCount val="7"/>
                <c:pt idx="0">
                  <c:v>Night-time Caging</c:v>
                </c:pt>
                <c:pt idx="1">
                  <c:v>Heard of AI Hotline?</c:v>
                </c:pt>
                <c:pt idx="2">
                  <c:v>Provide Clean Water/ Feed</c:v>
                </c:pt>
                <c:pt idx="3">
                  <c:v>Quarantine New Poultry</c:v>
                </c:pt>
                <c:pt idx="4">
                  <c:v>Separate Sick Poultry</c:v>
                </c:pt>
                <c:pt idx="5">
                  <c:v>Report Poultry Deaths to VVW</c:v>
                </c:pt>
                <c:pt idx="6">
                  <c:v>Brought New Poultry From Outside</c:v>
                </c:pt>
              </c:strCache>
            </c:strRef>
          </c:cat>
          <c:val>
            <c:numRef>
              <c:f>Sheet1!$B$2:$B$8</c:f>
              <c:numCache>
                <c:formatCode>General</c:formatCode>
                <c:ptCount val="7"/>
                <c:pt idx="0">
                  <c:v>60</c:v>
                </c:pt>
                <c:pt idx="1">
                  <c:v>29</c:v>
                </c:pt>
                <c:pt idx="2">
                  <c:v>59</c:v>
                </c:pt>
                <c:pt idx="3">
                  <c:v>42</c:v>
                </c:pt>
                <c:pt idx="4">
                  <c:v>7</c:v>
                </c:pt>
                <c:pt idx="5">
                  <c:v>13</c:v>
                </c:pt>
                <c:pt idx="6">
                  <c:v>56</c:v>
                </c:pt>
              </c:numCache>
            </c:numRef>
          </c:val>
        </c:ser>
        <c:ser>
          <c:idx val="1"/>
          <c:order val="1"/>
          <c:tx>
            <c:strRef>
              <c:f>Sheet1!$C$1</c:f>
              <c:strCache>
                <c:ptCount val="1"/>
                <c:pt idx="0">
                  <c:v>Endline</c:v>
                </c:pt>
              </c:strCache>
            </c:strRef>
          </c:tx>
          <c:spPr>
            <a:solidFill>
              <a:srgbClr val="FF0000"/>
            </a:solidFill>
          </c:spPr>
          <c:cat>
            <c:strRef>
              <c:f>Sheet1!$A$2:$A$8</c:f>
              <c:strCache>
                <c:ptCount val="7"/>
                <c:pt idx="0">
                  <c:v>Night-time Caging</c:v>
                </c:pt>
                <c:pt idx="1">
                  <c:v>Heard of AI Hotline?</c:v>
                </c:pt>
                <c:pt idx="2">
                  <c:v>Provide Clean Water/ Feed</c:v>
                </c:pt>
                <c:pt idx="3">
                  <c:v>Quarantine New Poultry</c:v>
                </c:pt>
                <c:pt idx="4">
                  <c:v>Separate Sick Poultry</c:v>
                </c:pt>
                <c:pt idx="5">
                  <c:v>Report Poultry Deaths to VVW</c:v>
                </c:pt>
                <c:pt idx="6">
                  <c:v>Brought New Poultry From Outside</c:v>
                </c:pt>
              </c:strCache>
            </c:strRef>
          </c:cat>
          <c:val>
            <c:numRef>
              <c:f>Sheet1!$C$2:$C$8</c:f>
              <c:numCache>
                <c:formatCode>General</c:formatCode>
                <c:ptCount val="7"/>
                <c:pt idx="0">
                  <c:v>90</c:v>
                </c:pt>
                <c:pt idx="1">
                  <c:v>92</c:v>
                </c:pt>
                <c:pt idx="2">
                  <c:v>90</c:v>
                </c:pt>
                <c:pt idx="3">
                  <c:v>67</c:v>
                </c:pt>
                <c:pt idx="4">
                  <c:v>53</c:v>
                </c:pt>
                <c:pt idx="5">
                  <c:v>50</c:v>
                </c:pt>
                <c:pt idx="6">
                  <c:v>15</c:v>
                </c:pt>
              </c:numCache>
            </c:numRef>
          </c:val>
        </c:ser>
        <c:axId val="78471936"/>
        <c:axId val="78473856"/>
      </c:barChart>
      <c:catAx>
        <c:axId val="78471936"/>
        <c:scaling>
          <c:orientation val="minMax"/>
        </c:scaling>
        <c:axPos val="l"/>
        <c:tickLblPos val="nextTo"/>
        <c:txPr>
          <a:bodyPr/>
          <a:lstStyle/>
          <a:p>
            <a:pPr>
              <a:defRPr lang="en-US"/>
            </a:pPr>
            <a:endParaRPr lang="th-TH"/>
          </a:p>
        </c:txPr>
        <c:crossAx val="78473856"/>
        <c:crosses val="autoZero"/>
        <c:auto val="1"/>
        <c:lblAlgn val="ctr"/>
        <c:lblOffset val="100"/>
      </c:catAx>
      <c:valAx>
        <c:axId val="78473856"/>
        <c:scaling>
          <c:orientation val="minMax"/>
        </c:scaling>
        <c:axPos val="b"/>
        <c:majorGridlines/>
        <c:numFmt formatCode="General" sourceLinked="1"/>
        <c:tickLblPos val="nextTo"/>
        <c:txPr>
          <a:bodyPr/>
          <a:lstStyle/>
          <a:p>
            <a:pPr>
              <a:defRPr lang="en-US"/>
            </a:pPr>
            <a:endParaRPr lang="th-TH"/>
          </a:p>
        </c:txPr>
        <c:crossAx val="78471936"/>
        <c:crosses val="autoZero"/>
        <c:crossBetween val="between"/>
      </c:valAx>
    </c:plotArea>
    <c:legend>
      <c:legendPos val="r"/>
      <c:layout/>
      <c:txPr>
        <a:bodyPr/>
        <a:lstStyle/>
        <a:p>
          <a:pPr>
            <a:defRPr lang="en-US"/>
          </a:pPr>
          <a:endParaRPr lang="th-TH"/>
        </a:p>
      </c:txPr>
    </c:legend>
    <c:plotVisOnly val="1"/>
  </c:chart>
  <c:spPr>
    <a:solidFill>
      <a:srgbClr val="FFFFFF"/>
    </a:solidFill>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184"/>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idx="1"/>
          </p:nvPr>
        </p:nvSpPr>
        <p:spPr>
          <a:xfrm>
            <a:off x="3970436" y="0"/>
            <a:ext cx="3038372" cy="464184"/>
          </a:xfrm>
          <a:prstGeom prst="rect">
            <a:avLst/>
          </a:prstGeom>
        </p:spPr>
        <p:txBody>
          <a:bodyPr vert="horz" lIns="91650" tIns="45825" rIns="91650" bIns="45825" rtlCol="0"/>
          <a:lstStyle>
            <a:lvl1pPr algn="r">
              <a:defRPr sz="1200"/>
            </a:lvl1pPr>
          </a:lstStyle>
          <a:p>
            <a:fld id="{BFE1754B-54DB-4938-8C7C-46DA7B616C80}" type="datetimeFigureOut">
              <a:rPr lang="en-US" smtClean="0"/>
              <a:pPr/>
              <a:t>4/26/2012</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650" tIns="45825" rIns="91650" bIns="45825" rtlCol="0" anchor="ctr"/>
          <a:lstStyle/>
          <a:p>
            <a:endParaRPr lang="en-US" dirty="0"/>
          </a:p>
        </p:txBody>
      </p:sp>
      <p:sp>
        <p:nvSpPr>
          <p:cNvPr id="5" name="Notes Placeholder 4"/>
          <p:cNvSpPr>
            <a:spLocks noGrp="1"/>
          </p:cNvSpPr>
          <p:nvPr>
            <p:ph type="body" sz="quarter" idx="3"/>
          </p:nvPr>
        </p:nvSpPr>
        <p:spPr>
          <a:xfrm>
            <a:off x="701040" y="4416108"/>
            <a:ext cx="5608320" cy="4182427"/>
          </a:xfrm>
          <a:prstGeom prst="rect">
            <a:avLst/>
          </a:prstGeom>
        </p:spPr>
        <p:txBody>
          <a:bodyPr vert="horz" lIns="91650" tIns="45825" rIns="91650" bIns="458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27"/>
            <a:ext cx="3038372" cy="464184"/>
          </a:xfrm>
          <a:prstGeom prst="rect">
            <a:avLst/>
          </a:prstGeom>
        </p:spPr>
        <p:txBody>
          <a:bodyPr vert="horz" lIns="91650" tIns="45825" rIns="91650" bIns="458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436" y="8830627"/>
            <a:ext cx="3038372" cy="464184"/>
          </a:xfrm>
          <a:prstGeom prst="rect">
            <a:avLst/>
          </a:prstGeom>
        </p:spPr>
        <p:txBody>
          <a:bodyPr vert="horz" lIns="91650" tIns="45825" rIns="91650" bIns="45825" rtlCol="0" anchor="b"/>
          <a:lstStyle>
            <a:lvl1pPr algn="r">
              <a:defRPr sz="1200"/>
            </a:lvl1pPr>
          </a:lstStyle>
          <a:p>
            <a:fld id="{054D7FB2-6637-436C-A991-4C3146978A59}" type="slidenum">
              <a:rPr lang="en-US" smtClean="0"/>
              <a:pPr/>
              <a:t>‹#›</a:t>
            </a:fld>
            <a:endParaRPr lang="en-US" dirty="0"/>
          </a:p>
        </p:txBody>
      </p:sp>
    </p:spTree>
    <p:extLst>
      <p:ext uri="{BB962C8B-B14F-4D97-AF65-F5344CB8AC3E}">
        <p14:creationId xmlns:p14="http://schemas.microsoft.com/office/powerpoint/2010/main" xmlns="" val="2773060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92" y="4416108"/>
            <a:ext cx="7007216" cy="4182427"/>
          </a:xfrm>
        </p:spPr>
        <p:txBody>
          <a:bodyPr/>
          <a:lstStyle/>
          <a:p>
            <a:endParaRPr lang="en-US" dirty="0"/>
          </a:p>
        </p:txBody>
      </p:sp>
      <p:sp>
        <p:nvSpPr>
          <p:cNvPr id="4" name="Slide Number Placeholder 3"/>
          <p:cNvSpPr>
            <a:spLocks noGrp="1"/>
          </p:cNvSpPr>
          <p:nvPr>
            <p:ph type="sldNum" sz="quarter" idx="10"/>
          </p:nvPr>
        </p:nvSpPr>
        <p:spPr/>
        <p:txBody>
          <a:bodyPr/>
          <a:lstStyle/>
          <a:p>
            <a:fld id="{054D7FB2-6637-436C-A991-4C3146978A59}" type="slidenum">
              <a:rPr lang="en-US" smtClean="0"/>
              <a:pPr/>
              <a:t>1</a:t>
            </a:fld>
            <a:endParaRPr lang="en-US" dirty="0"/>
          </a:p>
        </p:txBody>
      </p:sp>
    </p:spTree>
    <p:extLst>
      <p:ext uri="{BB962C8B-B14F-4D97-AF65-F5344CB8AC3E}">
        <p14:creationId xmlns:p14="http://schemas.microsoft.com/office/powerpoint/2010/main" xmlns="" val="2629923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054D7FB2-6637-436C-A991-4C3146978A5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results of the KAP studies</a:t>
            </a:r>
            <a:r>
              <a:rPr lang="en-US" baseline="0" dirty="0" smtClean="0"/>
              <a:t> in 4 years, people will likely report potential outbreaks to the village chief and the animal health worker. </a:t>
            </a:r>
            <a:endParaRPr lang="en-US" dirty="0"/>
          </a:p>
        </p:txBody>
      </p:sp>
      <p:sp>
        <p:nvSpPr>
          <p:cNvPr id="4" name="Slide Number Placeholder 3"/>
          <p:cNvSpPr>
            <a:spLocks noGrp="1"/>
          </p:cNvSpPr>
          <p:nvPr>
            <p:ph type="sldNum" sz="quarter" idx="10"/>
          </p:nvPr>
        </p:nvSpPr>
        <p:spPr/>
        <p:txBody>
          <a:bodyPr/>
          <a:lstStyle/>
          <a:p>
            <a:fld id="{054D7FB2-6637-436C-A991-4C3146978A59}" type="slidenum">
              <a:rPr lang="en-US" smtClean="0"/>
              <a:pPr/>
              <a:t>11</a:t>
            </a:fld>
            <a:endParaRPr lang="en-US" dirty="0"/>
          </a:p>
        </p:txBody>
      </p:sp>
    </p:spTree>
    <p:extLst>
      <p:ext uri="{BB962C8B-B14F-4D97-AF65-F5344CB8AC3E}">
        <p14:creationId xmlns:p14="http://schemas.microsoft.com/office/powerpoint/2010/main" xmlns="" val="2258742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barrier to practice recommended </a:t>
            </a:r>
            <a:r>
              <a:rPr lang="en-US" dirty="0" err="1" smtClean="0"/>
              <a:t>biosecurity</a:t>
            </a:r>
            <a:r>
              <a:rPr lang="en-US" dirty="0" smtClean="0"/>
              <a:t> measures in avian influenza risk reduction is lack of resources. Fencing and separation of poultry were behaviors that were not practiced by poultry farmers</a:t>
            </a:r>
            <a:r>
              <a:rPr lang="en-US" baseline="0" dirty="0" smtClean="0"/>
              <a:t> because of the cost implication. But our lessons from the PAR would tell us that communities may be able to find solutions to their problem as one. Village participants in the PAR employed  one village-one poultry approach. </a:t>
            </a:r>
            <a:endParaRPr lang="th-TH" dirty="0"/>
          </a:p>
        </p:txBody>
      </p:sp>
      <p:sp>
        <p:nvSpPr>
          <p:cNvPr id="4" name="Slide Number Placeholder 3"/>
          <p:cNvSpPr>
            <a:spLocks noGrp="1"/>
          </p:cNvSpPr>
          <p:nvPr>
            <p:ph type="sldNum" sz="quarter" idx="10"/>
          </p:nvPr>
        </p:nvSpPr>
        <p:spPr/>
        <p:txBody>
          <a:bodyPr/>
          <a:lstStyle/>
          <a:p>
            <a:fld id="{054D7FB2-6637-436C-A991-4C3146978A5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Let’s look at the results. We found that villagers were able to successfully implement several kinds of activities as a village . </a:t>
            </a:r>
          </a:p>
          <a:p>
            <a:pPr eaLnBrk="1" hangingPunct="1">
              <a:spcBef>
                <a:spcPct val="0"/>
              </a:spcBef>
            </a:pPr>
            <a:endParaRPr lang="en-US" dirty="0" smtClean="0">
              <a:ea typeface="ＭＳ Ｐゴシック" pitchFamily="34" charset="-128"/>
            </a:endParaRPr>
          </a:p>
          <a:p>
            <a:pPr eaLnBrk="1" hangingPunct="1">
              <a:spcBef>
                <a:spcPct val="0"/>
              </a:spcBef>
            </a:pPr>
            <a:r>
              <a:rPr lang="en-US" u="sng" dirty="0" smtClean="0">
                <a:ea typeface="ＭＳ Ｐゴシック" pitchFamily="34" charset="-128"/>
              </a:rPr>
              <a:t>A greater willingness to report poultry deaths to the Village veterinary work</a:t>
            </a:r>
            <a:r>
              <a:rPr lang="en-US" dirty="0" smtClean="0">
                <a:ea typeface="ＭＳ Ｐゴシック" pitchFamily="34" charset="-128"/>
              </a:rPr>
              <a:t>er - one of the benefits that we noticed from the intervention </a:t>
            </a:r>
            <a:r>
              <a:rPr lang="en-US" baseline="0" dirty="0" smtClean="0">
                <a:ea typeface="ＭＳ Ｐゴシック" pitchFamily="34" charset="-128"/>
              </a:rPr>
              <a:t> was </a:t>
            </a:r>
            <a:r>
              <a:rPr lang="en-US" dirty="0" smtClean="0">
                <a:ea typeface="ＭＳ Ｐゴシック" pitchFamily="34" charset="-128"/>
              </a:rPr>
              <a:t>the Village veterinary volunteer developed a stronger role within the villages and villagers learned to approach him for problems and issues regarding poultry.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We actually found that </a:t>
            </a:r>
            <a:r>
              <a:rPr lang="en-US" u="sng" dirty="0" smtClean="0">
                <a:ea typeface="ＭＳ Ｐゴシック" pitchFamily="34" charset="-128"/>
              </a:rPr>
              <a:t>most of the villages didn’t really need to bring as much poultry from outside as they thought </a:t>
            </a:r>
            <a:r>
              <a:rPr lang="en-US" dirty="0" smtClean="0">
                <a:ea typeface="ＭＳ Ｐゴシック" pitchFamily="34" charset="-128"/>
              </a:rPr>
              <a:t>and that most of their poultry needs could be satisfied from within the village. Other actions they were able to take (that improved from baseline to end line)</a:t>
            </a:r>
            <a:r>
              <a:rPr lang="en-US" baseline="0" dirty="0" smtClean="0">
                <a:ea typeface="ＭＳ Ｐゴシック" pitchFamily="34" charset="-128"/>
              </a:rPr>
              <a:t> were </a:t>
            </a:r>
            <a:r>
              <a:rPr lang="en-US" dirty="0" smtClean="0">
                <a:ea typeface="ＭＳ Ｐゴシック" pitchFamily="34" charset="-128"/>
              </a:rPr>
              <a:t>separation of sick poultry,  quarantining new poultry,  providing clean water and feed for their poultry, and night time caging. In addition, awareness of the AI Hotline showed significant improvement. </a:t>
            </a:r>
          </a:p>
        </p:txBody>
      </p:sp>
      <p:sp>
        <p:nvSpPr>
          <p:cNvPr id="50180" name="Slide Number Placeholder 3"/>
          <p:cNvSpPr>
            <a:spLocks noGrp="1"/>
          </p:cNvSpPr>
          <p:nvPr>
            <p:ph type="sldNum" sz="quarter" idx="5"/>
          </p:nvPr>
        </p:nvSpPr>
        <p:spPr bwMode="auto">
          <a:noFill/>
          <a:ln>
            <a:miter lim="800000"/>
            <a:headEnd/>
            <a:tailEnd/>
          </a:ln>
        </p:spPr>
        <p:txBody>
          <a:bodyPr/>
          <a:lstStyle/>
          <a:p>
            <a:fld id="{3B9B47F4-C18A-4538-9A04-BD16397D9BDE}" type="slidenum">
              <a:rPr lang="en-US" smtClean="0">
                <a:latin typeface="Calibri" pitchFamily="34" charset="0"/>
                <a:ea typeface="ＭＳ Ｐゴシック" pitchFamily="34" charset="-128"/>
              </a:rPr>
              <a:pPr/>
              <a:t>13</a:t>
            </a:fld>
            <a:endParaRPr lang="en-US" smtClean="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D7FB2-6637-436C-A991-4C3146978A59}" type="slidenum">
              <a:rPr lang="en-US" smtClean="0"/>
              <a:pPr/>
              <a:t>14</a:t>
            </a:fld>
            <a:endParaRPr lang="en-US" dirty="0"/>
          </a:p>
        </p:txBody>
      </p:sp>
    </p:spTree>
    <p:extLst>
      <p:ext uri="{BB962C8B-B14F-4D97-AF65-F5344CB8AC3E}">
        <p14:creationId xmlns:p14="http://schemas.microsoft.com/office/powerpoint/2010/main" xmlns="" val="2258742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r>
              <a:rPr lang="en-US" sz="1200" dirty="0" smtClean="0">
                <a:solidFill>
                  <a:schemeClr val="tx1"/>
                </a:solidFill>
              </a:rPr>
              <a:t>Another lesson that we learned - People may be poor,  but not helpless and dependent. </a:t>
            </a:r>
          </a:p>
          <a:p>
            <a:pPr algn="l"/>
            <a:r>
              <a:rPr lang="en-US" sz="1200" dirty="0" smtClean="0">
                <a:solidFill>
                  <a:schemeClr val="tx1"/>
                </a:solidFill>
              </a:rPr>
              <a:t>They take care of their lives, concerns and decisions. </a:t>
            </a:r>
          </a:p>
          <a:p>
            <a:pPr algn="ctr"/>
            <a:endParaRPr lang="en-US" dirty="0" smtClean="0"/>
          </a:p>
          <a:p>
            <a:pPr algn="l"/>
            <a:r>
              <a:rPr lang="en-US" dirty="0" smtClean="0"/>
              <a:t>Before I end my session, I would like to pose these</a:t>
            </a:r>
            <a:r>
              <a:rPr lang="en-US" baseline="0" dirty="0" smtClean="0"/>
              <a:t> questions for you to think about. </a:t>
            </a:r>
          </a:p>
          <a:p>
            <a:pPr algn="l"/>
            <a:endParaRPr lang="en-US" baseline="0" dirty="0" smtClean="0"/>
          </a:p>
          <a:p>
            <a:pPr algn="l"/>
            <a:r>
              <a:rPr lang="en-US" baseline="0" dirty="0" smtClean="0"/>
              <a:t>How can we harness the power of communication to enable </a:t>
            </a:r>
            <a:r>
              <a:rPr lang="en-US" baseline="0" dirty="0" err="1" smtClean="0"/>
              <a:t>Mrs</a:t>
            </a:r>
            <a:r>
              <a:rPr lang="en-US" baseline="0" dirty="0" smtClean="0"/>
              <a:t> </a:t>
            </a:r>
            <a:r>
              <a:rPr lang="en-US" baseline="0" dirty="0" err="1" smtClean="0"/>
              <a:t>Nga</a:t>
            </a:r>
            <a:r>
              <a:rPr lang="en-US" baseline="0" dirty="0" smtClean="0"/>
              <a:t> and </a:t>
            </a:r>
            <a:r>
              <a:rPr lang="en-US" baseline="0" dirty="0" err="1" smtClean="0"/>
              <a:t>Mr</a:t>
            </a:r>
            <a:r>
              <a:rPr lang="en-US" baseline="0" dirty="0" smtClean="0"/>
              <a:t> Han </a:t>
            </a:r>
            <a:r>
              <a:rPr lang="en-US" baseline="0" dirty="0" smtClean="0"/>
              <a:t>understand that </a:t>
            </a:r>
            <a:r>
              <a:rPr lang="en-US" baseline="0" dirty="0" smtClean="0"/>
              <a:t>their health and personal well being are at risk of </a:t>
            </a:r>
            <a:r>
              <a:rPr lang="en-US" u="sng" baseline="0" dirty="0" smtClean="0"/>
              <a:t>change in weather </a:t>
            </a:r>
            <a:r>
              <a:rPr lang="en-US" baseline="0" dirty="0" smtClean="0"/>
              <a:t>?  Or the technical jargon of climate change? </a:t>
            </a:r>
          </a:p>
          <a:p>
            <a:pPr algn="l"/>
            <a:endParaRPr lang="en-US" baseline="0" dirty="0" smtClean="0"/>
          </a:p>
          <a:p>
            <a:pPr algn="l"/>
            <a:r>
              <a:rPr lang="en-US" baseline="0" dirty="0" smtClean="0"/>
              <a:t>How do we make use </a:t>
            </a:r>
            <a:r>
              <a:rPr lang="en-US" baseline="0" smtClean="0"/>
              <a:t>of </a:t>
            </a:r>
            <a:r>
              <a:rPr lang="en-US" baseline="0" smtClean="0"/>
              <a:t>communication </a:t>
            </a:r>
            <a:r>
              <a:rPr lang="en-US" baseline="0" dirty="0" smtClean="0"/>
              <a:t>to  influence their decision to change their </a:t>
            </a:r>
            <a:r>
              <a:rPr lang="en-US" baseline="0" dirty="0" smtClean="0"/>
              <a:t>behavior </a:t>
            </a:r>
            <a:r>
              <a:rPr lang="en-US" baseline="0" dirty="0" smtClean="0"/>
              <a:t>and practice to value and safeguard their health  as they value their livelihood , in order for them to sustainably adapt to climate change? </a:t>
            </a:r>
          </a:p>
          <a:p>
            <a:pPr algn="l"/>
            <a:endParaRPr lang="en-US" baseline="0" dirty="0" smtClean="0"/>
          </a:p>
          <a:p>
            <a:pPr algn="l"/>
            <a:r>
              <a:rPr lang="en-US" baseline="0" dirty="0" smtClean="0"/>
              <a:t>As Christiana </a:t>
            </a:r>
            <a:r>
              <a:rPr lang="en-US" baseline="0" dirty="0" err="1" smtClean="0"/>
              <a:t>Fuigeres</a:t>
            </a:r>
            <a:r>
              <a:rPr lang="en-US" baseline="0" dirty="0" smtClean="0"/>
              <a:t> pinned to the wall  in her video message during the opening of this conference, how do we connect the dots (including </a:t>
            </a:r>
            <a:r>
              <a:rPr lang="en-US" baseline="0" dirty="0" smtClean="0"/>
              <a:t>health which I think one of the dots)  </a:t>
            </a:r>
            <a:r>
              <a:rPr lang="en-US" baseline="0" dirty="0" smtClean="0"/>
              <a:t>in our programming and implementation so that we will make a difference and better improve the well –being of </a:t>
            </a:r>
            <a:r>
              <a:rPr lang="en-US" baseline="0" dirty="0" err="1" smtClean="0"/>
              <a:t>Mrs</a:t>
            </a:r>
            <a:r>
              <a:rPr lang="en-US" baseline="0" dirty="0" smtClean="0"/>
              <a:t> </a:t>
            </a:r>
            <a:r>
              <a:rPr lang="en-US" baseline="0" dirty="0" err="1" smtClean="0"/>
              <a:t>Nga</a:t>
            </a:r>
            <a:r>
              <a:rPr lang="en-US" baseline="0" dirty="0" smtClean="0"/>
              <a:t> and  </a:t>
            </a:r>
            <a:r>
              <a:rPr lang="en-US" baseline="0" dirty="0" err="1" smtClean="0"/>
              <a:t>Mr</a:t>
            </a:r>
            <a:r>
              <a:rPr lang="en-US" baseline="0" dirty="0" smtClean="0"/>
              <a:t> Han? </a:t>
            </a:r>
            <a:endParaRPr lang="en-US" dirty="0" smtClean="0"/>
          </a:p>
          <a:p>
            <a:pPr algn="ctr"/>
            <a:endParaRPr lang="en-US" dirty="0" smtClean="0"/>
          </a:p>
          <a:p>
            <a:pPr algn="ctr"/>
            <a:endParaRPr lang="en-US" dirty="0" smtClean="0"/>
          </a:p>
        </p:txBody>
      </p:sp>
      <p:sp>
        <p:nvSpPr>
          <p:cNvPr id="4" name="Slide Number Placeholder 3"/>
          <p:cNvSpPr>
            <a:spLocks noGrp="1"/>
          </p:cNvSpPr>
          <p:nvPr>
            <p:ph type="sldNum" sz="quarter" idx="10"/>
          </p:nvPr>
        </p:nvSpPr>
        <p:spPr/>
        <p:txBody>
          <a:bodyPr/>
          <a:lstStyle/>
          <a:p>
            <a:fld id="{054D7FB2-6637-436C-A991-4C3146978A5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D7FB2-6637-436C-A991-4C3146978A59}" type="slidenum">
              <a:rPr lang="en-US" smtClean="0"/>
              <a:pPr/>
              <a:t>16</a:t>
            </a:fld>
            <a:endParaRPr lang="en-US" dirty="0"/>
          </a:p>
        </p:txBody>
      </p:sp>
    </p:spTree>
    <p:extLst>
      <p:ext uri="{BB962C8B-B14F-4D97-AF65-F5344CB8AC3E}">
        <p14:creationId xmlns="" xmlns:p14="http://schemas.microsoft.com/office/powerpoint/2010/main" val="225874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spcBef>
                <a:spcPts val="0"/>
              </a:spcBef>
              <a:buFont typeface="Arial" pitchFamily="34" charset="0"/>
              <a:buNone/>
            </a:pPr>
            <a:r>
              <a:rPr lang="en-US" sz="2400" dirty="0" smtClean="0"/>
              <a:t>Across</a:t>
            </a:r>
            <a:r>
              <a:rPr lang="en-US" sz="2400" baseline="0" dirty="0" smtClean="0"/>
              <a:t> the globe, in more than 60 countries, FHI360</a:t>
            </a:r>
            <a:r>
              <a:rPr lang="en-US" sz="2400" dirty="0" smtClean="0"/>
              <a:t> addresses major development </a:t>
            </a:r>
            <a:r>
              <a:rPr lang="en-US" sz="2400" dirty="0" smtClean="0"/>
              <a:t>issues,</a:t>
            </a:r>
            <a:r>
              <a:rPr lang="en-US" sz="2400" baseline="0" dirty="0" smtClean="0"/>
              <a:t> such as </a:t>
            </a:r>
            <a:r>
              <a:rPr lang="en-US" sz="2400" dirty="0" smtClean="0"/>
              <a:t>agriculture </a:t>
            </a:r>
            <a:r>
              <a:rPr lang="en-US" sz="2400" dirty="0" smtClean="0"/>
              <a:t>and fisheries, environment, health,  education, private and civil society, governance,  economic development, technology, youth, research.</a:t>
            </a:r>
          </a:p>
          <a:p>
            <a:pPr lvl="1">
              <a:spcBef>
                <a:spcPts val="0"/>
              </a:spcBef>
              <a:buFont typeface="Courier New" pitchFamily="49" charset="0"/>
              <a:buChar char="o"/>
            </a:pPr>
            <a:endParaRPr lang="en-US" sz="2400" dirty="0" smtClean="0"/>
          </a:p>
          <a:p>
            <a:pPr>
              <a:spcBef>
                <a:spcPts val="0"/>
              </a:spcBef>
              <a:buFont typeface="Arial" pitchFamily="34" charset="0"/>
              <a:buNone/>
            </a:pPr>
            <a:r>
              <a:rPr lang="en-US" sz="2400" dirty="0" smtClean="0"/>
              <a:t>We are committed to PARTNERSHIPS at every level.</a:t>
            </a:r>
          </a:p>
          <a:p>
            <a:pPr>
              <a:spcBef>
                <a:spcPts val="0"/>
              </a:spcBef>
              <a:buNone/>
            </a:pPr>
            <a:endParaRPr lang="en-US" sz="2400" dirty="0" smtClean="0"/>
          </a:p>
          <a:p>
            <a:pPr>
              <a:spcBef>
                <a:spcPts val="0"/>
              </a:spcBef>
              <a:buFont typeface="Arial" pitchFamily="34" charset="0"/>
              <a:buNone/>
            </a:pPr>
            <a:r>
              <a:rPr lang="en-US" sz="2400" dirty="0" smtClean="0"/>
              <a:t>Our </a:t>
            </a:r>
            <a:r>
              <a:rPr lang="en-US" sz="2400" dirty="0" err="1" smtClean="0"/>
              <a:t>mult-isectoral</a:t>
            </a:r>
            <a:r>
              <a:rPr lang="en-US" sz="2400" dirty="0" smtClean="0"/>
              <a:t> </a:t>
            </a:r>
            <a:r>
              <a:rPr lang="en-US" sz="2400" dirty="0" smtClean="0"/>
              <a:t>APPROACH  enables us to create lasting impact to individuals, communities and countries we serve.</a:t>
            </a:r>
          </a:p>
          <a:p>
            <a:pPr>
              <a:spcBef>
                <a:spcPts val="0"/>
              </a:spcBef>
              <a:buNone/>
            </a:pPr>
            <a:endParaRPr lang="en-US" sz="2400" dirty="0" smtClean="0"/>
          </a:p>
          <a:p>
            <a:pPr>
              <a:spcBef>
                <a:spcPts val="0"/>
              </a:spcBef>
              <a:buFont typeface="Arial" pitchFamily="34" charset="0"/>
              <a:buNone/>
            </a:pPr>
            <a:r>
              <a:rPr lang="en-US" sz="2400" dirty="0" smtClean="0"/>
              <a:t>We believe  that SUSTAINABILITY  comes from building the capacity of individuals, communities and countries to address their needs.</a:t>
            </a:r>
            <a:endParaRPr lang="th-TH" sz="2400" dirty="0" smtClean="0"/>
          </a:p>
          <a:p>
            <a:pPr lvl="1">
              <a:spcBef>
                <a:spcPts val="0"/>
              </a:spcBef>
              <a:buFont typeface="Courier New" pitchFamily="49" charset="0"/>
              <a:buChar char="o"/>
            </a:pPr>
            <a:endParaRPr lang="en-US" sz="2400" dirty="0" smtClean="0"/>
          </a:p>
        </p:txBody>
      </p:sp>
      <p:sp>
        <p:nvSpPr>
          <p:cNvPr id="4" name="Slide Number Placeholder 3"/>
          <p:cNvSpPr>
            <a:spLocks noGrp="1"/>
          </p:cNvSpPr>
          <p:nvPr>
            <p:ph type="sldNum" sz="quarter" idx="10"/>
          </p:nvPr>
        </p:nvSpPr>
        <p:spPr/>
        <p:txBody>
          <a:bodyPr/>
          <a:lstStyle/>
          <a:p>
            <a:fld id="{054D7FB2-6637-436C-A991-4C3146978A5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TW" sz="1200" b="0" i="0" u="none" strike="noStrike" cap="none" normalizeH="0" baseline="0" dirty="0" smtClean="0">
                <a:ln>
                  <a:noFill/>
                </a:ln>
                <a:solidFill>
                  <a:schemeClr val="tx1"/>
                </a:solidFill>
                <a:effectLst/>
                <a:latin typeface="Arial" pitchFamily="34" charset="0"/>
                <a:ea typeface="PMingLiU" pitchFamily="18" charset="-120"/>
                <a:cs typeface="DokChampa" pitchFamily="34" charset="-34"/>
              </a:rPr>
              <a:t>I would like to begin my presentation with two Vietnamese coastal villagers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zh-TW" sz="1200" b="0" i="0" u="none" strike="noStrike" cap="none" normalizeH="0" baseline="0" dirty="0" smtClean="0">
              <a:ln>
                <a:noFill/>
              </a:ln>
              <a:solidFill>
                <a:schemeClr val="tx1"/>
              </a:solidFill>
              <a:effectLst/>
              <a:latin typeface="Arial" pitchFamily="34" charset="0"/>
              <a:ea typeface="PMingLiU" pitchFamily="18" charset="-120"/>
              <a:cs typeface="DokChampa" pitchFamily="34" charset="-34"/>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TW" sz="1200" b="0" i="0" u="none" strike="noStrike" cap="none" normalizeH="0" baseline="0" dirty="0" smtClean="0">
                <a:ln>
                  <a:noFill/>
                </a:ln>
                <a:solidFill>
                  <a:schemeClr val="tx1"/>
                </a:solidFill>
                <a:effectLst/>
                <a:latin typeface="Arial" pitchFamily="34" charset="0"/>
                <a:ea typeface="PMingLiU" pitchFamily="18" charset="-120"/>
                <a:cs typeface="DokChampa" pitchFamily="34" charset="-34"/>
              </a:rPr>
              <a:t>Mrs</a:t>
            </a:r>
            <a:r>
              <a:rPr kumimoji="0" lang="en-US" altLang="zh-TW" sz="1200" b="0" i="0" u="none" strike="noStrike" cap="none" normalizeH="0" baseline="0" dirty="0" smtClean="0">
                <a:ln>
                  <a:noFill/>
                </a:ln>
                <a:solidFill>
                  <a:schemeClr val="tx1"/>
                </a:solidFill>
                <a:effectLst/>
                <a:latin typeface="Arial" pitchFamily="34" charset="0"/>
                <a:ea typeface="PMingLiU" pitchFamily="18" charset="-120"/>
                <a:cs typeface="DokChampa" pitchFamily="34" charset="-34"/>
              </a:rPr>
              <a:t>. </a:t>
            </a:r>
            <a:r>
              <a:rPr kumimoji="0" lang="en-US" altLang="zh-TW" sz="1200" b="0" i="0" u="none" strike="noStrike" cap="none" normalizeH="0" baseline="0" dirty="0" err="1" smtClean="0">
                <a:ln>
                  <a:noFill/>
                </a:ln>
                <a:solidFill>
                  <a:schemeClr val="tx1"/>
                </a:solidFill>
                <a:effectLst/>
                <a:latin typeface="Arial" pitchFamily="34" charset="0"/>
                <a:ea typeface="PMingLiU" pitchFamily="18" charset="-120"/>
                <a:cs typeface="DokChampa" pitchFamily="34" charset="-34"/>
              </a:rPr>
              <a:t>Nga</a:t>
            </a:r>
            <a:r>
              <a:rPr kumimoji="0" lang="en-US" altLang="zh-TW" sz="1200" b="0" i="0" u="none" strike="noStrike" cap="none" normalizeH="0" baseline="0" dirty="0" smtClean="0">
                <a:ln>
                  <a:noFill/>
                </a:ln>
                <a:solidFill>
                  <a:schemeClr val="tx1"/>
                </a:solidFill>
                <a:effectLst/>
                <a:latin typeface="Arial" pitchFamily="34" charset="0"/>
                <a:ea typeface="PMingLiU" pitchFamily="18" charset="-120"/>
                <a:cs typeface="DokChampa" pitchFamily="34" charset="-34"/>
              </a:rPr>
              <a:t>, 48 years old, has been raising shrimps inside the </a:t>
            </a:r>
            <a:r>
              <a:rPr kumimoji="0" lang="en-US" altLang="zh-TW" sz="1200" b="0" i="0" u="none" strike="noStrike" cap="none" normalizeH="0" baseline="0" dirty="0" err="1" smtClean="0">
                <a:ln>
                  <a:noFill/>
                </a:ln>
                <a:solidFill>
                  <a:schemeClr val="tx1"/>
                </a:solidFill>
                <a:effectLst/>
                <a:latin typeface="Arial" pitchFamily="34" charset="0"/>
                <a:ea typeface="PMingLiU" pitchFamily="18" charset="-120"/>
                <a:cs typeface="DokChampa" pitchFamily="34" charset="-34"/>
              </a:rPr>
              <a:t>Xuan</a:t>
            </a:r>
            <a:r>
              <a:rPr kumimoji="0" lang="en-US" altLang="zh-TW" sz="1200" b="0" i="0" u="none" strike="noStrike" cap="none" normalizeH="0" baseline="0" dirty="0" smtClean="0">
                <a:ln>
                  <a:noFill/>
                </a:ln>
                <a:solidFill>
                  <a:schemeClr val="tx1"/>
                </a:solidFill>
                <a:effectLst/>
                <a:latin typeface="Arial" pitchFamily="34" charset="0"/>
                <a:ea typeface="PMingLiU" pitchFamily="18" charset="-120"/>
                <a:cs typeface="DokChampa" pitchFamily="34" charset="-34"/>
              </a:rPr>
              <a:t> </a:t>
            </a:r>
            <a:r>
              <a:rPr kumimoji="0" lang="en-US" altLang="zh-TW" sz="1200" b="0" i="0" u="none" strike="noStrike" cap="none" normalizeH="0" baseline="0" dirty="0" err="1" smtClean="0">
                <a:ln>
                  <a:noFill/>
                </a:ln>
                <a:solidFill>
                  <a:schemeClr val="tx1"/>
                </a:solidFill>
                <a:effectLst/>
                <a:latin typeface="Arial" pitchFamily="34" charset="0"/>
                <a:ea typeface="PMingLiU" pitchFamily="18" charset="-120"/>
                <a:cs typeface="DokChampa" pitchFamily="34" charset="-34"/>
              </a:rPr>
              <a:t>Thuy</a:t>
            </a:r>
            <a:r>
              <a:rPr kumimoji="0" lang="en-US" altLang="zh-TW" sz="1200" b="0" i="0" u="none" strike="noStrike" cap="none" normalizeH="0" baseline="0" dirty="0" smtClean="0">
                <a:ln>
                  <a:noFill/>
                </a:ln>
                <a:solidFill>
                  <a:schemeClr val="tx1"/>
                </a:solidFill>
                <a:effectLst/>
                <a:latin typeface="Arial" pitchFamily="34" charset="0"/>
                <a:ea typeface="PMingLiU" pitchFamily="18" charset="-120"/>
                <a:cs typeface="DokChampa" pitchFamily="34" charset="-34"/>
              </a:rPr>
              <a:t> national park. </a:t>
            </a:r>
          </a:p>
          <a:p>
            <a:pPr marL="0" marR="0" lvl="0" indent="0" algn="l" defTabSz="914400" rtl="0" eaLnBrk="1" fontAlgn="base" latinLnBrk="0" hangingPunct="1">
              <a:lnSpc>
                <a:spcPct val="100000"/>
              </a:lnSpc>
              <a:spcBef>
                <a:spcPct val="0"/>
              </a:spcBef>
              <a:spcAft>
                <a:spcPts val="1000"/>
              </a:spcAft>
              <a:buClrTx/>
              <a:buSzTx/>
              <a:buFontTx/>
              <a:buNone/>
              <a:tabLst/>
            </a:pPr>
            <a:endParaRPr lang="en-US" altLang="zh-TW" sz="1200" dirty="0" smtClean="0">
              <a:latin typeface="Arial" pitchFamily="34" charset="0"/>
              <a:ea typeface="PMingLiU" pitchFamily="18" charset="-120"/>
              <a:cs typeface="DokChampa" pitchFamily="34" charset="-34"/>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TW" sz="1200" b="0" i="0" u="none" strike="noStrike" cap="none" normalizeH="0" baseline="0" dirty="0" smtClean="0">
                <a:ln>
                  <a:noFill/>
                </a:ln>
                <a:solidFill>
                  <a:schemeClr val="tx1"/>
                </a:solidFill>
                <a:effectLst/>
                <a:latin typeface="Arial" pitchFamily="34" charset="0"/>
                <a:ea typeface="PMingLiU" pitchFamily="18" charset="-120"/>
                <a:cs typeface="DokChampa" pitchFamily="34" charset="-34"/>
              </a:rPr>
              <a:t>“I don’t know climate change. I know that the weather has changed. When I was young, the weather was consistent. Today, the weather has become extremes: if it is cold – too long cold months; if it is hot – too long hot season</a:t>
            </a:r>
            <a:r>
              <a:rPr kumimoji="0" lang="en-US" altLang="zh-TW" sz="1200" b="0" i="1" u="none" strike="noStrike" cap="none" normalizeH="0" baseline="0" dirty="0" smtClean="0">
                <a:ln>
                  <a:noFill/>
                </a:ln>
                <a:solidFill>
                  <a:schemeClr val="tx1"/>
                </a:solidFill>
                <a:effectLst/>
                <a:latin typeface="Arial" pitchFamily="34" charset="0"/>
                <a:ea typeface="PMingLiU" pitchFamily="18" charset="-120"/>
                <a:cs typeface="DokChampa" pitchFamily="34" charset="-34"/>
              </a:rPr>
              <a:t>.”</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1" u="none" strike="noStrike" cap="none" normalizeH="0" baseline="0" dirty="0" smtClean="0">
              <a:ln>
                <a:noFill/>
              </a:ln>
              <a:solidFill>
                <a:schemeClr val="tx1"/>
              </a:solidFill>
              <a:effectLst/>
              <a:latin typeface="Arial" pitchFamily="34" charset="0"/>
              <a:ea typeface="PMingLiU" pitchFamily="18" charset="-120"/>
              <a:cs typeface="DokChampa" pitchFamily="34" charset="-34"/>
            </a:endParaRPr>
          </a:p>
          <a:p>
            <a:r>
              <a:rPr lang="en-US" sz="1200" kern="1200" dirty="0" smtClean="0">
                <a:solidFill>
                  <a:schemeClr val="tx1"/>
                </a:solidFill>
                <a:latin typeface="+mn-lt"/>
                <a:ea typeface="+mn-ea"/>
                <a:cs typeface="+mn-cs"/>
              </a:rPr>
              <a:t>I asked, what do you feel when weather changes? “I feel, head ache, but I don’t get sick. No need for me to see a doctor. If I get serious, I will choose to go to the hospital in Hanoi, not here because the district hospital </a:t>
            </a:r>
            <a:r>
              <a:rPr lang="en-US" sz="1200" kern="1200" dirty="0" smtClean="0">
                <a:solidFill>
                  <a:schemeClr val="tx1"/>
                </a:solidFill>
                <a:latin typeface="+mn-lt"/>
                <a:ea typeface="+mn-ea"/>
                <a:cs typeface="+mn-cs"/>
              </a:rPr>
              <a:t>is </a:t>
            </a:r>
            <a:r>
              <a:rPr lang="en-US" sz="1200" kern="1200" dirty="0" smtClean="0">
                <a:solidFill>
                  <a:schemeClr val="tx1"/>
                </a:solidFill>
                <a:latin typeface="+mn-lt"/>
                <a:ea typeface="+mn-ea"/>
                <a:cs typeface="+mn-cs"/>
              </a:rPr>
              <a:t>not complete.”</a:t>
            </a:r>
          </a:p>
          <a:p>
            <a:r>
              <a:rPr lang="en-US" sz="1200" i="1"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4D7FB2-6637-436C-A991-4C3146978A5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Mr</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Han</a:t>
            </a:r>
            <a:r>
              <a:rPr kumimoji="0" lang="en-US" sz="12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lang="en-US" sz="1200" dirty="0" smtClean="0">
                <a:latin typeface="Arial" pitchFamily="34" charset="0"/>
                <a:ea typeface="Calibri" pitchFamily="34" charset="0"/>
                <a:cs typeface="Arial" pitchFamily="34" charset="0"/>
              </a:rPr>
              <a:t>is into earthworm raising (</a:t>
            </a:r>
            <a:r>
              <a:rPr lang="en-US" sz="1200" dirty="0" err="1" smtClean="0">
                <a:latin typeface="Arial" pitchFamily="34" charset="0"/>
                <a:ea typeface="Calibri" pitchFamily="34" charset="0"/>
                <a:cs typeface="Arial" pitchFamily="34" charset="0"/>
              </a:rPr>
              <a:t>vermicomposting</a:t>
            </a:r>
            <a:r>
              <a:rPr lang="en-US" sz="1200" dirty="0" smtClean="0">
                <a:latin typeface="Arial" pitchFamily="34" charset="0"/>
                <a:ea typeface="Calibri" pitchFamily="34" charset="0"/>
                <a:cs typeface="Arial" pitchFamily="34" charset="0"/>
              </a:rPr>
              <a:t>)  for his use and</a:t>
            </a:r>
            <a:r>
              <a:rPr lang="en-US" sz="1200" baseline="0" dirty="0" smtClean="0">
                <a:latin typeface="Arial" pitchFamily="34" charset="0"/>
                <a:ea typeface="Calibri" pitchFamily="34" charset="0"/>
                <a:cs typeface="Arial" pitchFamily="34" charset="0"/>
              </a:rPr>
              <a:t> to supply to other people in the village. </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Arial" pitchFamily="34" charset="0"/>
              <a:cs typeface="Arial" pitchFamily="34" charset="0"/>
            </a:endParaRPr>
          </a:p>
          <a:p>
            <a:pPr lvl="0" defTabSz="914400"/>
            <a:r>
              <a:rPr lang="en-US" sz="1200" dirty="0" smtClean="0">
                <a:latin typeface="Arial" pitchFamily="34" charset="0"/>
                <a:ea typeface="Calibri" pitchFamily="34" charset="0"/>
                <a:cs typeface="Arial" pitchFamily="34" charset="0"/>
              </a:rPr>
              <a:t>“People at my age, particularly the older ones get sick of </a:t>
            </a:r>
            <a:r>
              <a:rPr lang="en-US" sz="1200" i="1" dirty="0" smtClean="0">
                <a:latin typeface="Arial" pitchFamily="34" charset="0"/>
                <a:ea typeface="Calibri" pitchFamily="34" charset="0"/>
                <a:cs typeface="Arial" pitchFamily="34" charset="0"/>
              </a:rPr>
              <a:t>influenza</a:t>
            </a:r>
            <a:r>
              <a:rPr lang="en-US" sz="1200" dirty="0" smtClean="0">
                <a:latin typeface="Arial" pitchFamily="34" charset="0"/>
                <a:ea typeface="Calibri" pitchFamily="34" charset="0"/>
                <a:cs typeface="Arial" pitchFamily="34" charset="0"/>
              </a:rPr>
              <a:t> when the weather suddenly changes. But I am not worried of influenza; I can buy medicine at the pharmacy.”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Mr. Han was not worried of seasonal influenza, but his living quarter is attached to an extended room where he raises his earthworms.   The bed (growing medium) where he grows his worms was made of animal dung, rice straw, kitchen scraps and other litters from his backyard. It is kept moist and damp -- conditions favorable to </a:t>
            </a:r>
            <a:r>
              <a:rPr lang="en-US" sz="1200" kern="1200" dirty="0" smtClean="0">
                <a:solidFill>
                  <a:schemeClr val="tx1"/>
                </a:solidFill>
                <a:latin typeface="+mn-lt"/>
                <a:ea typeface="+mn-ea"/>
                <a:cs typeface="+mn-cs"/>
              </a:rPr>
              <a:t>fungus, bacteria </a:t>
            </a:r>
            <a:r>
              <a:rPr lang="en-US" sz="1200" kern="1200" dirty="0" smtClean="0">
                <a:solidFill>
                  <a:schemeClr val="tx1"/>
                </a:solidFill>
                <a:latin typeface="+mn-lt"/>
                <a:ea typeface="+mn-ea"/>
                <a:cs typeface="+mn-cs"/>
              </a:rPr>
              <a:t>and viruses.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4D7FB2-6637-436C-A991-4C3146978A5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dirty="0" smtClean="0"/>
              <a:t>Our projects in Lao PDR deal with changing</a:t>
            </a:r>
            <a:r>
              <a:rPr lang="en-US" baseline="0" dirty="0" smtClean="0"/>
              <a:t> the behavior of people toward  infectious diseases to avoid possible </a:t>
            </a:r>
            <a:r>
              <a:rPr lang="en-US" dirty="0" smtClean="0"/>
              <a:t>pandemic outbreak. Looking</a:t>
            </a:r>
            <a:r>
              <a:rPr lang="en-US" baseline="0" dirty="0" smtClean="0"/>
              <a:t> at pandemic outbreak and c</a:t>
            </a:r>
            <a:r>
              <a:rPr lang="en-US" dirty="0" smtClean="0"/>
              <a:t>limate change</a:t>
            </a:r>
            <a:r>
              <a:rPr lang="en-US" baseline="0" dirty="0" smtClean="0"/>
              <a:t> within the spectrum of disaster preparedness ---</a:t>
            </a:r>
            <a:r>
              <a:rPr lang="en-US" dirty="0" smtClean="0"/>
              <a:t> </a:t>
            </a:r>
            <a:r>
              <a:rPr lang="en-US" dirty="0" smtClean="0"/>
              <a:t/>
            </a:r>
            <a:br>
              <a:rPr lang="en-US" dirty="0" smtClean="0"/>
            </a:br>
            <a:endParaRPr lang="en-US" dirty="0" smtClean="0"/>
          </a:p>
          <a:p>
            <a:pPr>
              <a:buFont typeface="Arial" pitchFamily="34" charset="0"/>
              <a:buChar char="•"/>
            </a:pPr>
            <a:r>
              <a:rPr lang="en-US" dirty="0" smtClean="0"/>
              <a:t> Both recognize No boundaries </a:t>
            </a:r>
          </a:p>
          <a:p>
            <a:pPr>
              <a:buFont typeface="Arial" pitchFamily="34" charset="0"/>
              <a:buChar char="•"/>
            </a:pPr>
            <a:r>
              <a:rPr lang="en-US" dirty="0" smtClean="0"/>
              <a:t> These are Events</a:t>
            </a:r>
            <a:r>
              <a:rPr lang="en-US" baseline="0" dirty="0" smtClean="0"/>
              <a:t> </a:t>
            </a:r>
            <a:r>
              <a:rPr lang="en-US" baseline="0" dirty="0" smtClean="0"/>
              <a:t>--- that are unusual and unexpected </a:t>
            </a:r>
            <a:r>
              <a:rPr lang="en-US" baseline="0" dirty="0" smtClean="0"/>
              <a:t>and may </a:t>
            </a:r>
            <a:r>
              <a:rPr lang="en-US" baseline="0" dirty="0" smtClean="0"/>
              <a:t>happen </a:t>
            </a:r>
            <a:r>
              <a:rPr lang="en-US" baseline="0" dirty="0" smtClean="0"/>
              <a:t>anytime. When the happen --</a:t>
            </a:r>
            <a:endParaRPr lang="en-US" baseline="0" dirty="0" smtClean="0"/>
          </a:p>
          <a:p>
            <a:pPr>
              <a:buFont typeface="Arial" pitchFamily="34" charset="0"/>
              <a:buChar char="•"/>
            </a:pPr>
            <a:r>
              <a:rPr lang="en-US" dirty="0" smtClean="0"/>
              <a:t>There is Crisis that poses challenge beyond the organizational resource capacity</a:t>
            </a:r>
            <a:r>
              <a:rPr lang="en-US" baseline="0" dirty="0" smtClean="0"/>
              <a:t> of the </a:t>
            </a:r>
            <a:r>
              <a:rPr lang="en-US" baseline="0" dirty="0" smtClean="0"/>
              <a:t>government of a particular country.</a:t>
            </a:r>
            <a:endParaRPr lang="en-US" dirty="0" smtClean="0"/>
          </a:p>
          <a:p>
            <a:pPr>
              <a:buFont typeface="Arial" pitchFamily="34" charset="0"/>
              <a:buChar char="•"/>
            </a:pPr>
            <a:r>
              <a:rPr lang="en-US" dirty="0" smtClean="0"/>
              <a:t> There is Emergency –</a:t>
            </a:r>
            <a:r>
              <a:rPr lang="en-US" baseline="0" dirty="0" smtClean="0"/>
              <a:t> that may create </a:t>
            </a:r>
            <a:r>
              <a:rPr lang="en-US" baseline="0" dirty="0" smtClean="0"/>
              <a:t>chaos.</a:t>
            </a:r>
            <a:endParaRPr lang="en-US" dirty="0" smtClean="0"/>
          </a:p>
          <a:p>
            <a:pPr>
              <a:buFont typeface="Arial" pitchFamily="34" charset="0"/>
              <a:buChar char="•"/>
            </a:pPr>
            <a:r>
              <a:rPr lang="en-US" dirty="0" smtClean="0"/>
              <a:t>People are at risk </a:t>
            </a:r>
            <a:r>
              <a:rPr lang="en-US" dirty="0" smtClean="0"/>
              <a:t>.</a:t>
            </a:r>
            <a:endParaRPr lang="en-US" dirty="0" smtClean="0"/>
          </a:p>
          <a:p>
            <a:pPr>
              <a:buFont typeface="Arial" pitchFamily="34" charset="0"/>
              <a:buChar char="•"/>
            </a:pPr>
            <a:r>
              <a:rPr lang="en-US" dirty="0" smtClean="0"/>
              <a:t>The</a:t>
            </a:r>
            <a:r>
              <a:rPr lang="en-US" baseline="0" dirty="0" smtClean="0"/>
              <a:t> situation </a:t>
            </a:r>
            <a:r>
              <a:rPr lang="en-US" dirty="0" smtClean="0"/>
              <a:t> </a:t>
            </a:r>
            <a:r>
              <a:rPr kumimoji="0" lang="en-US" sz="1200" b="0" i="0" u="none" strike="noStrike" kern="1200" cap="none" spc="0" normalizeH="0" noProof="0" dirty="0" smtClean="0">
                <a:ln>
                  <a:noFill/>
                </a:ln>
                <a:solidFill>
                  <a:schemeClr val="tx1"/>
                </a:solidFill>
                <a:effectLst/>
                <a:uLnTx/>
                <a:uFillTx/>
                <a:latin typeface="+mn-lt"/>
                <a:ea typeface="+mn-ea"/>
                <a:cs typeface="+mn-cs"/>
              </a:rPr>
              <a:t>calls for a whole society approach to disaster preparedness  </a:t>
            </a:r>
            <a:r>
              <a:rPr kumimoji="0" lang="en-US" sz="1200" b="0" i="0" u="none" strike="noStrike" kern="1200" cap="none" spc="0" normalizeH="0" noProof="0" dirty="0" smtClean="0">
                <a:ln>
                  <a:noFill/>
                </a:ln>
                <a:solidFill>
                  <a:schemeClr val="tx1"/>
                </a:solidFill>
                <a:effectLst/>
                <a:uLnTx/>
                <a:uFillTx/>
                <a:latin typeface="+mn-lt"/>
                <a:ea typeface="+mn-ea"/>
                <a:cs typeface="+mn-cs"/>
              </a:rPr>
              <a:t>that should gain the </a:t>
            </a:r>
            <a:r>
              <a:rPr kumimoji="0" lang="en-US" sz="1200" b="0" i="0" u="none" strike="noStrike" kern="1200" cap="none" spc="0" normalizeH="0" noProof="0" dirty="0" smtClean="0">
                <a:ln>
                  <a:noFill/>
                </a:ln>
                <a:solidFill>
                  <a:schemeClr val="tx1"/>
                </a:solidFill>
                <a:effectLst/>
                <a:uLnTx/>
                <a:uFillTx/>
                <a:latin typeface="+mn-lt"/>
                <a:ea typeface="+mn-ea"/>
                <a:cs typeface="+mn-cs"/>
              </a:rPr>
              <a:t>support and collaboration among</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noProof="0" dirty="0" smtClean="0">
                <a:ln>
                  <a:noFill/>
                </a:ln>
                <a:solidFill>
                  <a:schemeClr val="tx1"/>
                </a:solidFill>
                <a:effectLst/>
                <a:uLnTx/>
                <a:uFillTx/>
                <a:latin typeface="+mn-lt"/>
                <a:ea typeface="+mn-ea"/>
                <a:cs typeface="+mn-cs"/>
              </a:rPr>
              <a:t>multi-</a:t>
            </a:r>
            <a:r>
              <a:rPr kumimoji="0" lang="en-US" sz="1200" b="0" i="0" u="none" strike="noStrike" kern="1200" cap="none" spc="0" normalizeH="0" noProof="0" dirty="0" err="1" smtClean="0">
                <a:ln>
                  <a:noFill/>
                </a:ln>
                <a:solidFill>
                  <a:schemeClr val="tx1"/>
                </a:solidFill>
                <a:effectLst/>
                <a:uLnTx/>
                <a:uFillTx/>
                <a:latin typeface="+mn-lt"/>
                <a:ea typeface="+mn-ea"/>
                <a:cs typeface="+mn-cs"/>
              </a:rPr>
              <a:t>sectoral</a:t>
            </a:r>
            <a:r>
              <a:rPr kumimoji="0" lang="en-US" sz="1200" b="0" i="0" u="none" strike="noStrike" kern="1200" cap="none" spc="0" normalizeH="0" noProof="0" dirty="0" smtClean="0">
                <a:ln>
                  <a:noFill/>
                </a:ln>
                <a:solidFill>
                  <a:schemeClr val="tx1"/>
                </a:solidFill>
                <a:effectLst/>
                <a:uLnTx/>
                <a:uFillTx/>
                <a:latin typeface="+mn-lt"/>
                <a:ea typeface="+mn-ea"/>
                <a:cs typeface="+mn-cs"/>
              </a:rPr>
              <a:t>  actors and the </a:t>
            </a:r>
            <a:r>
              <a:rPr kumimoji="0" lang="en-US" sz="1200" b="0" i="0" u="none" strike="noStrike" kern="1200" cap="none" spc="0" normalizeH="0" noProof="0" dirty="0" smtClean="0">
                <a:ln>
                  <a:noFill/>
                </a:ln>
                <a:solidFill>
                  <a:schemeClr val="tx1"/>
                </a:solidFill>
                <a:effectLst/>
                <a:uLnTx/>
                <a:uFillTx/>
                <a:latin typeface="+mn-lt"/>
                <a:ea typeface="+mn-ea"/>
                <a:cs typeface="+mn-cs"/>
              </a:rPr>
              <a:t>communities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endParaRPr lang="en-US" dirty="0" smtClean="0"/>
          </a:p>
          <a:p>
            <a:r>
              <a:rPr lang="en-US" dirty="0" smtClean="0"/>
              <a:t>Why</a:t>
            </a:r>
            <a:r>
              <a:rPr lang="en-US" baseline="0" dirty="0" smtClean="0"/>
              <a:t> did I introduce  </a:t>
            </a:r>
            <a:r>
              <a:rPr lang="en-US" baseline="0" dirty="0" err="1" smtClean="0"/>
              <a:t>Mrs</a:t>
            </a:r>
            <a:r>
              <a:rPr lang="en-US" baseline="0" dirty="0" smtClean="0"/>
              <a:t> </a:t>
            </a:r>
            <a:r>
              <a:rPr lang="en-US" baseline="0" dirty="0" err="1" smtClean="0"/>
              <a:t>Nga</a:t>
            </a:r>
            <a:r>
              <a:rPr lang="en-US" baseline="0" dirty="0" smtClean="0"/>
              <a:t> and </a:t>
            </a:r>
            <a:r>
              <a:rPr lang="en-US" baseline="0" dirty="0" err="1" smtClean="0"/>
              <a:t>Mr</a:t>
            </a:r>
            <a:r>
              <a:rPr lang="en-US" baseline="0" dirty="0" smtClean="0"/>
              <a:t> Han?  It is because in their context – they both face the risk of a pandemic </a:t>
            </a:r>
            <a:r>
              <a:rPr lang="en-US" baseline="0" dirty="0" smtClean="0"/>
              <a:t>threat  </a:t>
            </a:r>
            <a:r>
              <a:rPr lang="en-US" baseline="0" dirty="0" smtClean="0"/>
              <a:t>and climate change; their health is at stake as they continue to live in their present situation. </a:t>
            </a:r>
          </a:p>
          <a:p>
            <a:endParaRPr lang="en-US" baseline="0" dirty="0" smtClean="0"/>
          </a:p>
          <a:p>
            <a:r>
              <a:rPr lang="en-US" baseline="0" dirty="0" smtClean="0"/>
              <a:t>While this presentation does not directly discuss communication about climate change, but it talks about communication – principles, approaches and strategies that are applicable in changing people’s  behavior to sustainably adapt  to changing climate trends. </a:t>
            </a:r>
            <a:endParaRPr lang="en-US" dirty="0"/>
          </a:p>
        </p:txBody>
      </p:sp>
      <p:sp>
        <p:nvSpPr>
          <p:cNvPr id="4" name="Slide Number Placeholder 3"/>
          <p:cNvSpPr>
            <a:spLocks noGrp="1"/>
          </p:cNvSpPr>
          <p:nvPr>
            <p:ph type="sldNum" sz="quarter" idx="10"/>
          </p:nvPr>
        </p:nvSpPr>
        <p:spPr/>
        <p:txBody>
          <a:bodyPr/>
          <a:lstStyle/>
          <a:p>
            <a:fld id="{054D7FB2-6637-436C-A991-4C3146978A5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2006,</a:t>
            </a:r>
            <a:r>
              <a:rPr lang="en-US" baseline="0" dirty="0" smtClean="0"/>
              <a:t> </a:t>
            </a:r>
            <a:r>
              <a:rPr lang="en-US" dirty="0" smtClean="0"/>
              <a:t>FHI360 in Lao PDR in</a:t>
            </a:r>
            <a:r>
              <a:rPr lang="en-US" baseline="0" dirty="0" smtClean="0"/>
              <a:t> has been working on community initiatives  through  </a:t>
            </a:r>
            <a:r>
              <a:rPr lang="en-US" sz="1200" i="0" kern="1200" dirty="0" smtClean="0">
                <a:solidFill>
                  <a:schemeClr val="tx1"/>
                </a:solidFill>
                <a:latin typeface="+mn-lt"/>
                <a:ea typeface="+mn-ea"/>
                <a:cs typeface="+mn-cs"/>
              </a:rPr>
              <a:t>community engagement, education and planning </a:t>
            </a:r>
            <a:r>
              <a:rPr lang="en-US" sz="1200" i="0" kern="1200" baseline="0" dirty="0" smtClean="0">
                <a:solidFill>
                  <a:schemeClr val="tx1"/>
                </a:solidFill>
                <a:latin typeface="+mn-lt"/>
                <a:ea typeface="+mn-ea"/>
                <a:cs typeface="+mn-cs"/>
              </a:rPr>
              <a:t> to </a:t>
            </a:r>
            <a:r>
              <a:rPr lang="en-US" sz="1200" i="0" kern="1200" dirty="0" smtClean="0">
                <a:solidFill>
                  <a:schemeClr val="tx1"/>
                </a:solidFill>
                <a:latin typeface="+mn-lt"/>
                <a:ea typeface="+mn-ea"/>
                <a:cs typeface="+mn-cs"/>
              </a:rPr>
              <a:t>enable people and local organizations to take preparedness actions and reduce the impact</a:t>
            </a:r>
            <a:r>
              <a:rPr lang="en-US" sz="1200" i="0" kern="1200" baseline="0" dirty="0" smtClean="0">
                <a:solidFill>
                  <a:schemeClr val="tx1"/>
                </a:solidFill>
                <a:latin typeface="+mn-lt"/>
                <a:ea typeface="+mn-ea"/>
                <a:cs typeface="+mn-cs"/>
              </a:rPr>
              <a:t> or a pandemic /</a:t>
            </a:r>
            <a:r>
              <a:rPr lang="en-US" sz="1200" i="0" kern="1200" dirty="0" smtClean="0">
                <a:solidFill>
                  <a:schemeClr val="tx1"/>
                </a:solidFill>
                <a:latin typeface="+mn-lt"/>
                <a:ea typeface="+mn-ea"/>
                <a:cs typeface="+mn-cs"/>
              </a:rPr>
              <a:t>disaster event.</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Our approach</a:t>
            </a:r>
            <a:r>
              <a:rPr lang="en-US" sz="1200" i="0" kern="1200" baseline="0" dirty="0" smtClean="0">
                <a:solidFill>
                  <a:schemeClr val="tx1"/>
                </a:solidFill>
                <a:latin typeface="+mn-lt"/>
                <a:ea typeface="+mn-ea"/>
                <a:cs typeface="+mn-cs"/>
              </a:rPr>
              <a:t> is </a:t>
            </a:r>
            <a:r>
              <a:rPr lang="en-US" sz="1200" i="0" kern="1200" baseline="0" dirty="0" err="1" smtClean="0">
                <a:solidFill>
                  <a:schemeClr val="tx1"/>
                </a:solidFill>
                <a:latin typeface="+mn-lt"/>
                <a:ea typeface="+mn-ea"/>
                <a:cs typeface="+mn-cs"/>
              </a:rPr>
              <a:t>muti</a:t>
            </a:r>
            <a:r>
              <a:rPr lang="en-US" sz="1200" i="0" kern="1200" baseline="0" dirty="0" smtClean="0">
                <a:solidFill>
                  <a:schemeClr val="tx1"/>
                </a:solidFill>
                <a:latin typeface="+mn-lt"/>
                <a:ea typeface="+mn-ea"/>
                <a:cs typeface="+mn-cs"/>
              </a:rPr>
              <a:t>-level  partnership with national and </a:t>
            </a:r>
            <a:r>
              <a:rPr lang="en-US" sz="1200" i="0" kern="1200" dirty="0" smtClean="0">
                <a:solidFill>
                  <a:schemeClr val="tx1"/>
                </a:solidFill>
                <a:latin typeface="+mn-lt"/>
                <a:ea typeface="+mn-ea"/>
                <a:cs typeface="+mn-cs"/>
              </a:rPr>
              <a:t>local governments and</a:t>
            </a:r>
            <a:r>
              <a:rPr lang="en-US" sz="1200" i="0" kern="1200" baseline="0" dirty="0" smtClean="0">
                <a:solidFill>
                  <a:schemeClr val="tx1"/>
                </a:solidFill>
                <a:latin typeface="+mn-lt"/>
                <a:ea typeface="+mn-ea"/>
                <a:cs typeface="+mn-cs"/>
              </a:rPr>
              <a:t> coordination with other stakeholders to implement or </a:t>
            </a:r>
            <a:r>
              <a:rPr lang="en-US" sz="1200" i="0" u="sng" kern="1200" baseline="0" dirty="0" smtClean="0">
                <a:solidFill>
                  <a:schemeClr val="tx1"/>
                </a:solidFill>
                <a:latin typeface="+mn-lt"/>
                <a:ea typeface="+mn-ea"/>
                <a:cs typeface="+mn-cs"/>
              </a:rPr>
              <a:t>put into actions the country’s preparedness </a:t>
            </a:r>
            <a:r>
              <a:rPr lang="en-US" sz="1200" i="0" u="sng" kern="1200" dirty="0" smtClean="0">
                <a:solidFill>
                  <a:schemeClr val="tx1"/>
                </a:solidFill>
                <a:latin typeface="+mn-lt"/>
                <a:ea typeface="+mn-ea"/>
                <a:cs typeface="+mn-cs"/>
              </a:rPr>
              <a:t>plans in communities facing greater risk</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t>
            </a:r>
            <a:endParaRPr lang="en-US" sz="120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4D7FB2-6637-436C-A991-4C3146978A5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054D7FB2-6637-436C-A991-4C3146978A5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None/>
              <a:tabLst/>
              <a:defRPr/>
            </a:pPr>
            <a:r>
              <a:rPr lang="en-US" sz="1200" noProof="0" dirty="0" smtClean="0">
                <a:latin typeface="+mn-lt"/>
              </a:rPr>
              <a:t>We trained Lao Women Union leaders in communities in using</a:t>
            </a:r>
            <a:r>
              <a:rPr lang="en-US" sz="1200" dirty="0" smtClean="0">
                <a:latin typeface="+mn-lt"/>
              </a:rPr>
              <a:t> SMS technology to monitor  cases  influenza-like illness in poultry and human.</a:t>
            </a:r>
          </a:p>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None/>
              <a:tabLst/>
              <a:defRPr/>
            </a:pPr>
            <a:endParaRPr lang="en-US" sz="1200" dirty="0" smtClean="0">
              <a:latin typeface="+mn-lt"/>
            </a:endParaRPr>
          </a:p>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None/>
              <a:tabLst/>
              <a:defRPr/>
            </a:pPr>
            <a:r>
              <a:rPr lang="en-US" sz="1200" dirty="0" smtClean="0">
                <a:latin typeface="+mn-lt"/>
              </a:rPr>
              <a:t>Some of the questions that were fed via</a:t>
            </a:r>
            <a:r>
              <a:rPr lang="en-US" sz="1200" baseline="0" dirty="0" smtClean="0">
                <a:latin typeface="+mn-lt"/>
              </a:rPr>
              <a:t> SMS --- </a:t>
            </a:r>
          </a:p>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None/>
              <a:tabLst/>
              <a:defRPr/>
            </a:pPr>
            <a:endParaRPr lang="en-US" sz="1200" baseline="0" dirty="0" smtClean="0">
              <a:latin typeface="+mn-lt"/>
            </a:endParaRPr>
          </a:p>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None/>
              <a:tabLst/>
              <a:defRPr/>
            </a:pPr>
            <a:r>
              <a:rPr lang="en-US" sz="1200" baseline="0" dirty="0" smtClean="0">
                <a:latin typeface="+mn-lt"/>
              </a:rPr>
              <a:t>On human health ---</a:t>
            </a:r>
          </a:p>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AutoNum type="arabicPeriod"/>
              <a:tabLst/>
              <a:defRPr/>
            </a:pPr>
            <a:r>
              <a:rPr lang="en-US" sz="1200" baseline="0" dirty="0" smtClean="0">
                <a:latin typeface="+mn-lt"/>
              </a:rPr>
              <a:t>Which of the symptoms have you noticed among your friends, family, villagers during the past week if any? </a:t>
            </a:r>
          </a:p>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AutoNum type="arabicPeriod"/>
              <a:tabLst/>
              <a:defRPr/>
            </a:pPr>
            <a:r>
              <a:rPr lang="en-US" sz="1200" baseline="0" dirty="0" smtClean="0">
                <a:latin typeface="+mn-lt"/>
              </a:rPr>
              <a:t>Have you personally seen this past week any of the following diseases? ( flu, malaria, dengue, none)</a:t>
            </a:r>
          </a:p>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AutoNum type="arabicPeriod"/>
              <a:tabLst/>
              <a:defRPr/>
            </a:pPr>
            <a:r>
              <a:rPr lang="en-US" sz="1200" baseline="0" dirty="0" smtClean="0">
                <a:latin typeface="+mn-lt"/>
              </a:rPr>
              <a:t>Which animals have you observed dead in your village this past week? (chickens, ducks, pigs, buffalo, other birds)</a:t>
            </a:r>
          </a:p>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AutoNum type="arabicPeriod"/>
              <a:tabLst/>
              <a:defRPr/>
            </a:pPr>
            <a:r>
              <a:rPr lang="en-US" sz="1200" baseline="0" dirty="0" smtClean="0">
                <a:latin typeface="+mn-lt"/>
              </a:rPr>
              <a:t>Which animals have you observed sick in your village this past week? (chickens, ducks, pigs, buffalo, other birds)</a:t>
            </a:r>
          </a:p>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Today, </a:t>
            </a:r>
            <a:r>
              <a:rPr kumimoji="0" lang="en-US" sz="1200" b="0" i="0" u="none" strike="noStrike" kern="1200" cap="none" spc="0" normalizeH="0" noProof="0" dirty="0" smtClean="0">
                <a:ln>
                  <a:noFill/>
                </a:ln>
                <a:solidFill>
                  <a:schemeClr val="tx1"/>
                </a:solidFill>
                <a:effectLst/>
                <a:uLnTx/>
                <a:uFillTx/>
                <a:latin typeface="+mn-lt"/>
                <a:ea typeface="+mn-ea"/>
                <a:cs typeface="+mn-cs"/>
              </a:rPr>
              <a:t>Lao </a:t>
            </a:r>
            <a:r>
              <a:rPr kumimoji="0" lang="en-US" sz="1200" b="0" i="0" u="none" strike="noStrike" kern="1200" cap="none" spc="0" normalizeH="0" noProof="0" dirty="0" smtClean="0">
                <a:ln>
                  <a:noFill/>
                </a:ln>
                <a:solidFill>
                  <a:schemeClr val="tx1"/>
                </a:solidFill>
                <a:effectLst/>
                <a:uLnTx/>
                <a:uFillTx/>
                <a:latin typeface="+mn-lt"/>
                <a:ea typeface="+mn-ea"/>
                <a:cs typeface="+mn-cs"/>
              </a:rPr>
              <a:t>Women Union </a:t>
            </a:r>
            <a:r>
              <a:rPr kumimoji="0" lang="en-US" sz="1200" b="0" i="0" u="none" strike="noStrike" kern="1200" cap="none" spc="0" normalizeH="0" noProof="0" dirty="0" smtClean="0">
                <a:ln>
                  <a:noFill/>
                </a:ln>
                <a:solidFill>
                  <a:schemeClr val="tx1"/>
                </a:solidFill>
                <a:effectLst/>
                <a:uLnTx/>
                <a:uFillTx/>
                <a:latin typeface="+mn-lt"/>
                <a:ea typeface="+mn-ea"/>
                <a:cs typeface="+mn-cs"/>
              </a:rPr>
              <a:t>members are participants </a:t>
            </a:r>
            <a:r>
              <a:rPr kumimoji="0" lang="en-US" sz="1200" b="0" i="0" u="none" strike="noStrike" kern="1200" cap="none" spc="0" normalizeH="0" noProof="0" dirty="0" smtClean="0">
                <a:ln>
                  <a:noFill/>
                </a:ln>
                <a:solidFill>
                  <a:schemeClr val="tx1"/>
                </a:solidFill>
                <a:effectLst/>
                <a:uLnTx/>
                <a:uFillTx/>
                <a:latin typeface="+mn-lt"/>
                <a:ea typeface="+mn-ea"/>
                <a:cs typeface="+mn-cs"/>
              </a:rPr>
              <a:t>in SMS-based price monitoring of poultry in twinned provinces of </a:t>
            </a:r>
            <a:r>
              <a:rPr kumimoji="0" lang="en-US" sz="1200" b="0" i="0" u="none" strike="noStrike" kern="1200" cap="none" spc="0" normalizeH="0" noProof="0" dirty="0" err="1" smtClean="0">
                <a:ln>
                  <a:noFill/>
                </a:ln>
                <a:solidFill>
                  <a:schemeClr val="tx1"/>
                </a:solidFill>
                <a:effectLst/>
                <a:uLnTx/>
                <a:uFillTx/>
                <a:latin typeface="+mn-lt"/>
                <a:ea typeface="+mn-ea"/>
                <a:cs typeface="+mn-cs"/>
              </a:rPr>
              <a:t>Savannakhet</a:t>
            </a:r>
            <a:r>
              <a:rPr kumimoji="0" lang="en-US" sz="1200" b="0" i="0" u="none" strike="noStrike" kern="1200" cap="none" spc="0" normalizeH="0" noProof="0" dirty="0" smtClean="0">
                <a:ln>
                  <a:noFill/>
                </a:ln>
                <a:solidFill>
                  <a:schemeClr val="tx1"/>
                </a:solidFill>
                <a:effectLst/>
                <a:uLnTx/>
                <a:uFillTx/>
                <a:latin typeface="+mn-lt"/>
                <a:ea typeface="+mn-ea"/>
                <a:cs typeface="+mn-cs"/>
              </a:rPr>
              <a:t> (Lao) and </a:t>
            </a:r>
            <a:r>
              <a:rPr kumimoji="0" lang="en-US" sz="1200" b="0" i="0" u="none" strike="noStrike" kern="1200" cap="none" spc="0" normalizeH="0" noProof="0" dirty="0" err="1" smtClean="0">
                <a:ln>
                  <a:noFill/>
                </a:ln>
                <a:solidFill>
                  <a:schemeClr val="tx1"/>
                </a:solidFill>
                <a:effectLst/>
                <a:uLnTx/>
                <a:uFillTx/>
                <a:latin typeface="+mn-lt"/>
                <a:ea typeface="+mn-ea"/>
                <a:cs typeface="+mn-cs"/>
              </a:rPr>
              <a:t>Mukdahan</a:t>
            </a:r>
            <a:r>
              <a:rPr kumimoji="0" lang="en-US" sz="1200" b="0" i="0" u="none" strike="noStrike" kern="1200" cap="none" spc="0" normalizeH="0" noProof="0" dirty="0" smtClean="0">
                <a:ln>
                  <a:noFill/>
                </a:ln>
                <a:solidFill>
                  <a:schemeClr val="tx1"/>
                </a:solidFill>
                <a:effectLst/>
                <a:uLnTx/>
                <a:uFillTx/>
                <a:latin typeface="+mn-lt"/>
                <a:ea typeface="+mn-ea"/>
                <a:cs typeface="+mn-cs"/>
              </a:rPr>
              <a:t> (Thailand</a:t>
            </a:r>
            <a:r>
              <a:rPr kumimoji="0" lang="en-US" sz="1200" b="0" i="0" u="none" strike="noStrike" kern="1200" cap="none" spc="0" normalizeH="0" noProof="0" dirty="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This is an initiative in partnership with FAO to determine abrupt changes in  prices of poultry, eggs and swine which may indicate potential outbreak and movement of dead or sick animals across the border.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None/>
              <a:tabLst/>
              <a:defRPr/>
            </a:pPr>
            <a:endParaRPr lang="en-US" sz="1200" dirty="0" smtClean="0">
              <a:latin typeface="+mn-lt"/>
            </a:endParaRPr>
          </a:p>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None/>
              <a:tabLst/>
              <a:defRPr/>
            </a:pPr>
            <a:endParaRPr lang="en-US" sz="1200" dirty="0" smtClean="0">
              <a:latin typeface="+mn-lt"/>
            </a:endParaRPr>
          </a:p>
        </p:txBody>
      </p:sp>
      <p:sp>
        <p:nvSpPr>
          <p:cNvPr id="4" name="Slide Number Placeholder 3"/>
          <p:cNvSpPr>
            <a:spLocks noGrp="1"/>
          </p:cNvSpPr>
          <p:nvPr>
            <p:ph type="sldNum" sz="quarter" idx="10"/>
          </p:nvPr>
        </p:nvSpPr>
        <p:spPr/>
        <p:txBody>
          <a:bodyPr/>
          <a:lstStyle/>
          <a:p>
            <a:fld id="{054D7FB2-6637-436C-A991-4C3146978A5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054D7FB2-6637-436C-A991-4C3146978A5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4750" y="2706260"/>
            <a:ext cx="7143450" cy="1130820"/>
          </a:xfrm>
        </p:spPr>
        <p:txBody>
          <a:bodyPr>
            <a:normAutofit/>
          </a:bodyPr>
          <a:lstStyle>
            <a:lvl1pP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1314750" y="3837080"/>
            <a:ext cx="7143450" cy="1801719"/>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FHI360 Slide Cover_orange.png"/>
          <p:cNvPicPr>
            <a:picLocks noChangeAspect="1"/>
          </p:cNvPicPr>
          <p:nvPr userDrawn="1"/>
        </p:nvPicPr>
        <p:blipFill>
          <a:blip r:embed="rId2"/>
          <a:stretch>
            <a:fillRect/>
          </a:stretch>
        </p:blipFill>
        <p:spPr>
          <a:xfrm>
            <a:off x="0" y="396671"/>
            <a:ext cx="9137295" cy="6461329"/>
          </a:xfrm>
          <a:prstGeom prst="rect">
            <a:avLst/>
          </a:prstGeom>
        </p:spPr>
      </p:pic>
    </p:spTree>
    <p:extLst>
      <p:ext uri="{BB962C8B-B14F-4D97-AF65-F5344CB8AC3E}">
        <p14:creationId xmlns:p14="http://schemas.microsoft.com/office/powerpoint/2010/main" xmlns="" val="340451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71695"/>
            <a:ext cx="5486400" cy="355587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0CD5029-D3C1-4480-BD15-51A927DA7654}" type="slidenum">
              <a:rPr lang="en-US"/>
              <a:pPr>
                <a:defRPr/>
              </a:pPr>
              <a:t>‹#›</a:t>
            </a:fld>
            <a:endParaRPr lang="en-US" dirty="0"/>
          </a:p>
        </p:txBody>
      </p:sp>
      <p:sp>
        <p:nvSpPr>
          <p:cNvPr id="6" name="Rectangle 5"/>
          <p:cNvSpPr/>
          <p:nvPr userDrawn="1"/>
        </p:nvSpPr>
        <p:spPr>
          <a:xfrm>
            <a:off x="736977" y="6451886"/>
            <a:ext cx="1160060"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12309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custDataLst>
              <p:tags r:id="rId1"/>
            </p:custDataLst>
          </p:nvPr>
        </p:nvSpPr>
        <p:spPr>
          <a:xfrm>
            <a:off x="457200" y="274638"/>
            <a:ext cx="8229600" cy="1143000"/>
          </a:xfrm>
          <a:prstGeom prst="rect">
            <a:avLst/>
          </a:prstGeom>
        </p:spPr>
        <p:txBody>
          <a:bodyPr lIns="64291" tIns="32146" rIns="64291" bIns="32146"/>
          <a:lstStyle/>
          <a:p>
            <a:r>
              <a:rPr lang="en-US" smtClean="0"/>
              <a:t>Click to edit Master title style</a:t>
            </a:r>
            <a:endParaRPr lang="th-TH"/>
          </a:p>
        </p:txBody>
      </p:sp>
      <p:sp>
        <p:nvSpPr>
          <p:cNvPr id="3" name="Content Placeholder 2"/>
          <p:cNvSpPr>
            <a:spLocks noGrp="1"/>
          </p:cNvSpPr>
          <p:nvPr>
            <p:ph sz="quarter" idx="1"/>
            <p:custDataLst>
              <p:tags r:id="rId2"/>
            </p:custDataLst>
          </p:nvPr>
        </p:nvSpPr>
        <p:spPr>
          <a:xfrm>
            <a:off x="457200" y="1600200"/>
            <a:ext cx="4038600" cy="2185988"/>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quarter" idx="2"/>
            <p:custDataLst>
              <p:tags r:id="rId3"/>
            </p:custDataLst>
          </p:nvPr>
        </p:nvSpPr>
        <p:spPr>
          <a:xfrm>
            <a:off x="4648200" y="1600200"/>
            <a:ext cx="4038600" cy="2185988"/>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Content Placeholder 4"/>
          <p:cNvSpPr>
            <a:spLocks noGrp="1"/>
          </p:cNvSpPr>
          <p:nvPr>
            <p:ph sz="quarter" idx="3"/>
            <p:custDataLst>
              <p:tags r:id="rId4"/>
            </p:custDataLst>
          </p:nvPr>
        </p:nvSpPr>
        <p:spPr>
          <a:xfrm>
            <a:off x="457200" y="3938589"/>
            <a:ext cx="4038600" cy="2187575"/>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Content Placeholder 5"/>
          <p:cNvSpPr>
            <a:spLocks noGrp="1"/>
          </p:cNvSpPr>
          <p:nvPr>
            <p:ph sz="quarter" idx="4"/>
            <p:custDataLst>
              <p:tags r:id="rId5"/>
            </p:custDataLst>
          </p:nvPr>
        </p:nvSpPr>
        <p:spPr>
          <a:xfrm>
            <a:off x="4648200" y="3938589"/>
            <a:ext cx="4038600" cy="2187575"/>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custDataLst>
              <p:tags r:id="rId6"/>
            </p:custDataLst>
          </p:nvPr>
        </p:nvSpPr>
        <p:spPr>
          <a:xfrm>
            <a:off x="609600" y="6245225"/>
            <a:ext cx="1981200" cy="476250"/>
          </a:xfrm>
          <a:prstGeom prst="rect">
            <a:avLst/>
          </a:prstGeom>
        </p:spPr>
        <p:txBody>
          <a:bodyPr lIns="87276" tIns="43638" rIns="87276" bIns="43638"/>
          <a:lstStyle>
            <a:lvl1pPr>
              <a:defRPr>
                <a:ea typeface="+mn-ea"/>
                <a:cs typeface="+mn-cs"/>
              </a:defRPr>
            </a:lvl1pPr>
          </a:lstStyle>
          <a:p>
            <a:pPr>
              <a:defRPr/>
            </a:pPr>
            <a:endParaRPr lang="th-TH"/>
          </a:p>
        </p:txBody>
      </p:sp>
      <p:sp>
        <p:nvSpPr>
          <p:cNvPr id="8" name="Rectangle 5"/>
          <p:cNvSpPr>
            <a:spLocks noGrp="1" noChangeArrowheads="1"/>
          </p:cNvSpPr>
          <p:nvPr>
            <p:ph type="ftr" sz="quarter" idx="11"/>
            <p:custDataLst>
              <p:tags r:id="rId7"/>
            </p:custDataLst>
          </p:nvPr>
        </p:nvSpPr>
        <p:spPr>
          <a:xfrm>
            <a:off x="3124200" y="6245225"/>
            <a:ext cx="2895600" cy="476250"/>
          </a:xfrm>
          <a:prstGeom prst="rect">
            <a:avLst/>
          </a:prstGeom>
        </p:spPr>
        <p:txBody>
          <a:bodyPr lIns="87276" tIns="43638" rIns="87276" bIns="43638"/>
          <a:lstStyle>
            <a:lvl1pPr>
              <a:defRPr>
                <a:ea typeface="+mn-ea"/>
                <a:cs typeface="+mn-cs"/>
              </a:defRPr>
            </a:lvl1pPr>
          </a:lstStyle>
          <a:p>
            <a:pPr>
              <a:defRPr/>
            </a:pPr>
            <a:endParaRPr lang="th-TH"/>
          </a:p>
        </p:txBody>
      </p:sp>
      <p:sp>
        <p:nvSpPr>
          <p:cNvPr id="9" name="Rectangle 6"/>
          <p:cNvSpPr>
            <a:spLocks noGrp="1" noChangeArrowheads="1"/>
          </p:cNvSpPr>
          <p:nvPr>
            <p:ph type="sldNum" sz="quarter" idx="12"/>
            <p:custDataLst>
              <p:tags r:id="rId8"/>
            </p:custDataLst>
          </p:nvPr>
        </p:nvSpPr>
        <p:spPr>
          <a:xfrm>
            <a:off x="6553200" y="6245225"/>
            <a:ext cx="1981200" cy="476250"/>
          </a:xfrm>
          <a:prstGeom prst="rect">
            <a:avLst/>
          </a:prstGeom>
        </p:spPr>
        <p:txBody>
          <a:bodyPr vert="horz" wrap="square" lIns="87276" tIns="43638" rIns="87276" bIns="43638" numCol="1" anchor="t" anchorCtr="0" compatLnSpc="1">
            <a:prstTxWarp prst="textNoShape">
              <a:avLst/>
            </a:prstTxWarp>
          </a:bodyPr>
          <a:lstStyle>
            <a:lvl1pPr>
              <a:defRPr>
                <a:ea typeface="ＭＳ Ｐゴシック" charset="-128"/>
              </a:defRPr>
            </a:lvl1pPr>
          </a:lstStyle>
          <a:p>
            <a:pPr>
              <a:defRPr/>
            </a:pPr>
            <a:fld id="{3AFABCB1-745B-4FF3-9AAA-85410C2CB42F}" type="slidenum">
              <a:rPr lang="en-US"/>
              <a:pPr>
                <a:defRPr/>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776ED48-AB89-4FAD-AD0F-25F24BE42F26}" type="slidenum">
              <a:rPr lang="en-US"/>
              <a:pPr>
                <a:defRPr/>
              </a:pPr>
              <a:t>‹#›</a:t>
            </a:fld>
            <a:endParaRPr lang="en-US" dirty="0"/>
          </a:p>
        </p:txBody>
      </p:sp>
    </p:spTree>
    <p:extLst>
      <p:ext uri="{BB962C8B-B14F-4D97-AF65-F5344CB8AC3E}">
        <p14:creationId xmlns:p14="http://schemas.microsoft.com/office/powerpoint/2010/main" xmlns="" val="217732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7ED3D160-B626-40FF-AA96-0A7B677B9F92}" type="slidenum">
              <a:rPr lang="en-US"/>
              <a:pPr>
                <a:defRPr/>
              </a:pPr>
              <a:t>‹#›</a:t>
            </a:fld>
            <a:endParaRPr lang="en-US" dirty="0"/>
          </a:p>
        </p:txBody>
      </p:sp>
    </p:spTree>
    <p:extLst>
      <p:ext uri="{BB962C8B-B14F-4D97-AF65-F5344CB8AC3E}">
        <p14:creationId xmlns:p14="http://schemas.microsoft.com/office/powerpoint/2010/main" xmlns="" val="284985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A5B8DFC-4917-4BB9-9B6D-993EA45CEF3F}" type="slidenum">
              <a:rPr lang="en-US"/>
              <a:pPr>
                <a:defRPr/>
              </a:pPr>
              <a:t>‹#›</a:t>
            </a:fld>
            <a:endParaRPr lang="en-US" dirty="0"/>
          </a:p>
        </p:txBody>
      </p:sp>
    </p:spTree>
    <p:extLst>
      <p:ext uri="{BB962C8B-B14F-4D97-AF65-F5344CB8AC3E}">
        <p14:creationId xmlns:p14="http://schemas.microsoft.com/office/powerpoint/2010/main" xmlns="" val="114139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6CC0C4D6-9244-4FD1-818C-46E52AD94649}" type="slidenum">
              <a:rPr lang="en-US"/>
              <a:pPr>
                <a:defRPr/>
              </a:pPr>
              <a:t>‹#›</a:t>
            </a:fld>
            <a:endParaRPr lang="en-US" dirty="0"/>
          </a:p>
        </p:txBody>
      </p:sp>
    </p:spTree>
    <p:extLst>
      <p:ext uri="{BB962C8B-B14F-4D97-AF65-F5344CB8AC3E}">
        <p14:creationId xmlns:p14="http://schemas.microsoft.com/office/powerpoint/2010/main" xmlns="" val="1392853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C8A44B25-4A77-4279-A008-1EC024A95B5F}" type="slidenum">
              <a:rPr lang="en-US"/>
              <a:pPr>
                <a:defRPr/>
              </a:pPr>
              <a:t>‹#›</a:t>
            </a:fld>
            <a:endParaRPr lang="en-US" dirty="0"/>
          </a:p>
        </p:txBody>
      </p:sp>
    </p:spTree>
    <p:extLst>
      <p:ext uri="{BB962C8B-B14F-4D97-AF65-F5344CB8AC3E}">
        <p14:creationId xmlns:p14="http://schemas.microsoft.com/office/powerpoint/2010/main" xmlns="" val="276374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4DA07E28-2848-43B7-B543-6A380D6FF426}" type="slidenum">
              <a:rPr lang="en-US"/>
              <a:pPr>
                <a:defRPr/>
              </a:pPr>
              <a:t>‹#›</a:t>
            </a:fld>
            <a:endParaRPr lang="en-US" dirty="0"/>
          </a:p>
        </p:txBody>
      </p:sp>
      <p:sp>
        <p:nvSpPr>
          <p:cNvPr id="4" name="Rectangle 3"/>
          <p:cNvSpPr/>
          <p:nvPr userDrawn="1"/>
        </p:nvSpPr>
        <p:spPr>
          <a:xfrm>
            <a:off x="736977" y="6451886"/>
            <a:ext cx="1160060"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9437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DF91897-A1AA-4842-AC81-E3CF5D520431}" type="slidenum">
              <a:rPr lang="en-US"/>
              <a:pPr>
                <a:defRPr/>
              </a:pPr>
              <a:t>‹#›</a:t>
            </a:fld>
            <a:endParaRPr lang="en-US" dirty="0"/>
          </a:p>
        </p:txBody>
      </p:sp>
      <p:sp>
        <p:nvSpPr>
          <p:cNvPr id="3" name="Rectangle 2"/>
          <p:cNvSpPr/>
          <p:nvPr userDrawn="1"/>
        </p:nvSpPr>
        <p:spPr>
          <a:xfrm>
            <a:off x="736977" y="6451886"/>
            <a:ext cx="1160060"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9328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5AFCD16-1DE5-4463-8F7E-DB1CCBC12141}" type="datetimeFigureOut">
              <a:rPr lang="en-US"/>
              <a:pPr>
                <a:defRPr/>
              </a:pPr>
              <a:t>4/26/2012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EB868CA-FA26-415E-B71C-DEF7C707EA02}" type="slidenum">
              <a:rPr lang="en-US"/>
              <a:pPr>
                <a:defRPr/>
              </a:pPr>
              <a:t>‹#›</a:t>
            </a:fld>
            <a:endParaRPr lang="en-US" dirty="0"/>
          </a:p>
        </p:txBody>
      </p:sp>
      <p:sp>
        <p:nvSpPr>
          <p:cNvPr id="8" name="Rectangle 7"/>
          <p:cNvSpPr/>
          <p:nvPr userDrawn="1"/>
        </p:nvSpPr>
        <p:spPr>
          <a:xfrm>
            <a:off x="736977" y="6451886"/>
            <a:ext cx="1160060"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930724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0"/>
            <a:ext cx="5661025" cy="97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090613"/>
            <a:ext cx="8229600" cy="503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686800" y="6356350"/>
            <a:ext cx="457200" cy="50165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defRPr/>
            </a:pPr>
            <a:fld id="{B1503E24-0B5B-4E1C-BC71-AD28FE6BC64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1" r:id="rId1"/>
  </p:sldLayoutIdLst>
  <p:txStyles>
    <p:titleStyle>
      <a:lvl1pPr algn="l" defTabSz="457200" rtl="0" eaLnBrk="0" fontAlgn="base" hangingPunct="0">
        <a:spcBef>
          <a:spcPct val="0"/>
        </a:spcBef>
        <a:spcAft>
          <a:spcPct val="0"/>
        </a:spcAft>
        <a:defRPr sz="2800" b="1" kern="1200">
          <a:solidFill>
            <a:schemeClr val="bg1"/>
          </a:solidFill>
          <a:latin typeface="+mj-lt"/>
          <a:ea typeface="+mj-ea"/>
          <a:cs typeface="+mj-cs"/>
        </a:defRPr>
      </a:lvl1pPr>
      <a:lvl2pPr algn="l" defTabSz="457200" rtl="0" eaLnBrk="0" fontAlgn="base" hangingPunct="0">
        <a:spcBef>
          <a:spcPct val="0"/>
        </a:spcBef>
        <a:spcAft>
          <a:spcPct val="0"/>
        </a:spcAft>
        <a:defRPr sz="2800" b="1">
          <a:solidFill>
            <a:schemeClr val="bg1"/>
          </a:solidFill>
          <a:latin typeface="Calibri" pitchFamily="34" charset="0"/>
        </a:defRPr>
      </a:lvl2pPr>
      <a:lvl3pPr algn="l" defTabSz="457200" rtl="0" eaLnBrk="0" fontAlgn="base" hangingPunct="0">
        <a:spcBef>
          <a:spcPct val="0"/>
        </a:spcBef>
        <a:spcAft>
          <a:spcPct val="0"/>
        </a:spcAft>
        <a:defRPr sz="2800" b="1">
          <a:solidFill>
            <a:schemeClr val="bg1"/>
          </a:solidFill>
          <a:latin typeface="Calibri" pitchFamily="34" charset="0"/>
        </a:defRPr>
      </a:lvl3pPr>
      <a:lvl4pPr algn="l" defTabSz="457200" rtl="0" eaLnBrk="0" fontAlgn="base" hangingPunct="0">
        <a:spcBef>
          <a:spcPct val="0"/>
        </a:spcBef>
        <a:spcAft>
          <a:spcPct val="0"/>
        </a:spcAft>
        <a:defRPr sz="2800" b="1">
          <a:solidFill>
            <a:schemeClr val="bg1"/>
          </a:solidFill>
          <a:latin typeface="Calibri" pitchFamily="34" charset="0"/>
        </a:defRPr>
      </a:lvl4pPr>
      <a:lvl5pPr algn="l" defTabSz="457200" rtl="0" eaLnBrk="0" fontAlgn="base" hangingPunct="0">
        <a:spcBef>
          <a:spcPct val="0"/>
        </a:spcBef>
        <a:spcAft>
          <a:spcPct val="0"/>
        </a:spcAft>
        <a:defRPr sz="2800" b="1">
          <a:solidFill>
            <a:schemeClr val="bg1"/>
          </a:solidFill>
          <a:latin typeface="Calibri" pitchFamily="34" charset="0"/>
        </a:defRPr>
      </a:lvl5pPr>
      <a:lvl6pPr marL="457200" algn="l" defTabSz="457200" rtl="0" fontAlgn="base">
        <a:spcBef>
          <a:spcPct val="0"/>
        </a:spcBef>
        <a:spcAft>
          <a:spcPct val="0"/>
        </a:spcAft>
        <a:defRPr sz="2800" b="1">
          <a:solidFill>
            <a:schemeClr val="bg1"/>
          </a:solidFill>
          <a:latin typeface="Calibri" pitchFamily="34" charset="0"/>
        </a:defRPr>
      </a:lvl6pPr>
      <a:lvl7pPr marL="914400" algn="l" defTabSz="457200" rtl="0" fontAlgn="base">
        <a:spcBef>
          <a:spcPct val="0"/>
        </a:spcBef>
        <a:spcAft>
          <a:spcPct val="0"/>
        </a:spcAft>
        <a:defRPr sz="2800" b="1">
          <a:solidFill>
            <a:schemeClr val="bg1"/>
          </a:solidFill>
          <a:latin typeface="Calibri" pitchFamily="34" charset="0"/>
        </a:defRPr>
      </a:lvl7pPr>
      <a:lvl8pPr marL="1371600" algn="l" defTabSz="457200" rtl="0" fontAlgn="base">
        <a:spcBef>
          <a:spcPct val="0"/>
        </a:spcBef>
        <a:spcAft>
          <a:spcPct val="0"/>
        </a:spcAft>
        <a:defRPr sz="2800" b="1">
          <a:solidFill>
            <a:schemeClr val="bg1"/>
          </a:solidFill>
          <a:latin typeface="Calibri" pitchFamily="34" charset="0"/>
        </a:defRPr>
      </a:lvl8pPr>
      <a:lvl9pPr marL="1828800" algn="l" defTabSz="457200" rtl="0" fontAlgn="base">
        <a:spcBef>
          <a:spcPct val="0"/>
        </a:spcBef>
        <a:spcAft>
          <a:spcPct val="0"/>
        </a:spcAft>
        <a:defRPr sz="2800" b="1">
          <a:solidFill>
            <a:schemeClr val="bg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bg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600" kern="1200">
          <a:solidFill>
            <a:schemeClr val="bg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bg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Title Placeholder 1"/>
          <p:cNvSpPr>
            <a:spLocks noGrp="1"/>
          </p:cNvSpPr>
          <p:nvPr>
            <p:ph type="title"/>
          </p:nvPr>
        </p:nvSpPr>
        <p:spPr bwMode="auto">
          <a:xfrm>
            <a:off x="457200" y="0"/>
            <a:ext cx="5678488" cy="99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101725"/>
            <a:ext cx="8229600" cy="502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8" name="Picture 7" descr="FHI360 Slide Second Page_orange.png"/>
          <p:cNvPicPr>
            <a:picLocks noChangeAspect="1"/>
          </p:cNvPicPr>
          <p:nvPr userDrawn="1"/>
        </p:nvPicPr>
        <p:blipFill>
          <a:blip r:embed="rId12"/>
          <a:stretch>
            <a:fillRect/>
          </a:stretch>
        </p:blipFill>
        <p:spPr>
          <a:xfrm>
            <a:off x="13648" y="955970"/>
            <a:ext cx="9144000" cy="5915633"/>
          </a:xfrm>
          <a:prstGeom prst="rect">
            <a:avLst/>
          </a:prstGeom>
        </p:spPr>
      </p:pic>
      <p:sp>
        <p:nvSpPr>
          <p:cNvPr id="6" name="Slide Number Placeholder 5"/>
          <p:cNvSpPr>
            <a:spLocks noGrp="1"/>
          </p:cNvSpPr>
          <p:nvPr>
            <p:ph type="sldNum" sz="quarter" idx="4"/>
          </p:nvPr>
        </p:nvSpPr>
        <p:spPr>
          <a:xfrm>
            <a:off x="8686800" y="6356350"/>
            <a:ext cx="457200" cy="365125"/>
          </a:xfrm>
          <a:prstGeom prst="rect">
            <a:avLst/>
          </a:prstGeom>
        </p:spPr>
        <p:txBody>
          <a:bodyPr vert="horz" lIns="91440" tIns="45720" rIns="91440" bIns="45720" rtlCol="0" anchor="ctr"/>
          <a:lstStyle>
            <a:lvl1pPr algn="ctr" fontAlgn="auto">
              <a:spcBef>
                <a:spcPts val="0"/>
              </a:spcBef>
              <a:spcAft>
                <a:spcPts val="0"/>
              </a:spcAft>
              <a:defRPr sz="1050">
                <a:solidFill>
                  <a:srgbClr val="FFFFFF"/>
                </a:solidFill>
                <a:latin typeface="+mn-lt"/>
              </a:defRPr>
            </a:lvl1pPr>
          </a:lstStyle>
          <a:p>
            <a:pPr>
              <a:defRPr/>
            </a:pPr>
            <a:fld id="{66B0AC13-B953-4A43-B002-9EF26481C30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2" r:id="rId8"/>
    <p:sldLayoutId id="2147483820" r:id="rId9"/>
    <p:sldLayoutId id="2147483826" r:id="rId10"/>
  </p:sldLayoutIdLst>
  <p:txStyles>
    <p:titleStyle>
      <a:lvl1pPr algn="l" defTabSz="457200" rtl="0" eaLnBrk="0" fontAlgn="base" hangingPunct="0">
        <a:spcBef>
          <a:spcPct val="0"/>
        </a:spcBef>
        <a:spcAft>
          <a:spcPct val="0"/>
        </a:spcAft>
        <a:defRPr sz="2800" b="1" kern="1200">
          <a:solidFill>
            <a:srgbClr val="5C6F7A"/>
          </a:solidFill>
          <a:latin typeface="+mj-lt"/>
          <a:ea typeface="+mj-ea"/>
          <a:cs typeface="+mj-cs"/>
        </a:defRPr>
      </a:lvl1pPr>
      <a:lvl2pPr algn="l" defTabSz="457200" rtl="0" eaLnBrk="0" fontAlgn="base" hangingPunct="0">
        <a:spcBef>
          <a:spcPct val="0"/>
        </a:spcBef>
        <a:spcAft>
          <a:spcPct val="0"/>
        </a:spcAft>
        <a:defRPr sz="2800" b="1">
          <a:solidFill>
            <a:srgbClr val="5C6F7A"/>
          </a:solidFill>
          <a:latin typeface="Calibri" pitchFamily="34" charset="0"/>
        </a:defRPr>
      </a:lvl2pPr>
      <a:lvl3pPr algn="l" defTabSz="457200" rtl="0" eaLnBrk="0" fontAlgn="base" hangingPunct="0">
        <a:spcBef>
          <a:spcPct val="0"/>
        </a:spcBef>
        <a:spcAft>
          <a:spcPct val="0"/>
        </a:spcAft>
        <a:defRPr sz="2800" b="1">
          <a:solidFill>
            <a:srgbClr val="5C6F7A"/>
          </a:solidFill>
          <a:latin typeface="Calibri" pitchFamily="34" charset="0"/>
        </a:defRPr>
      </a:lvl3pPr>
      <a:lvl4pPr algn="l" defTabSz="457200" rtl="0" eaLnBrk="0" fontAlgn="base" hangingPunct="0">
        <a:spcBef>
          <a:spcPct val="0"/>
        </a:spcBef>
        <a:spcAft>
          <a:spcPct val="0"/>
        </a:spcAft>
        <a:defRPr sz="2800" b="1">
          <a:solidFill>
            <a:srgbClr val="5C6F7A"/>
          </a:solidFill>
          <a:latin typeface="Calibri" pitchFamily="34" charset="0"/>
        </a:defRPr>
      </a:lvl4pPr>
      <a:lvl5pPr algn="l" defTabSz="457200" rtl="0" eaLnBrk="0" fontAlgn="base" hangingPunct="0">
        <a:spcBef>
          <a:spcPct val="0"/>
        </a:spcBef>
        <a:spcAft>
          <a:spcPct val="0"/>
        </a:spcAft>
        <a:defRPr sz="2800" b="1">
          <a:solidFill>
            <a:srgbClr val="5C6F7A"/>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p:titleStyle>
    <p:bodyStyle>
      <a:lvl1pPr marL="342900" indent="-342900" algn="l" defTabSz="457200" rtl="0" eaLnBrk="0" fontAlgn="base" hangingPunct="0">
        <a:spcBef>
          <a:spcPct val="20000"/>
        </a:spcBef>
        <a:spcAft>
          <a:spcPct val="0"/>
        </a:spcAft>
        <a:buClr>
          <a:srgbClr val="AFBD21"/>
        </a:buClr>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AFBD21"/>
        </a:buClr>
        <a:buFont typeface="Arial" charset="0"/>
        <a:buChar char="–"/>
        <a:defRPr sz="26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AFBD21"/>
        </a:buClr>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AFBD21"/>
        </a:buClr>
        <a:buFont typeface="Arial"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AFBD21"/>
        </a:buClr>
        <a:buFont typeface="Arial"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18"/>
          <p:cNvGrpSpPr>
            <a:grpSpLocks/>
          </p:cNvGrpSpPr>
          <p:nvPr/>
        </p:nvGrpSpPr>
        <p:grpSpPr bwMode="auto">
          <a:xfrm>
            <a:off x="0" y="0"/>
            <a:ext cx="9144000" cy="6858000"/>
            <a:chOff x="0" y="0"/>
            <a:chExt cx="5760" cy="4320"/>
          </a:xfrm>
        </p:grpSpPr>
        <p:sp>
          <p:nvSpPr>
            <p:cNvPr id="9" name="Line 19"/>
            <p:cNvSpPr>
              <a:spLocks noChangeShapeType="1"/>
            </p:cNvSpPr>
            <p:nvPr/>
          </p:nvSpPr>
          <p:spPr bwMode="gray">
            <a:xfrm>
              <a:off x="0" y="4059"/>
              <a:ext cx="5760" cy="0"/>
            </a:xfrm>
            <a:prstGeom prst="line">
              <a:avLst/>
            </a:prstGeom>
            <a:noFill/>
            <a:ln w="3175">
              <a:solidFill>
                <a:schemeClr val="tx2"/>
              </a:solidFill>
              <a:round/>
              <a:headEnd/>
              <a:tailEnd/>
            </a:ln>
            <a:effectLst/>
          </p:spPr>
          <p:txBody>
            <a:bodyPr wrap="none" lIns="54000" tIns="54000" rIns="54000" bIns="54000"/>
            <a:lstStyle/>
            <a:p>
              <a:pPr defTabSz="914400" fontAlgn="auto">
                <a:spcBef>
                  <a:spcPts val="0"/>
                </a:spcBef>
                <a:spcAft>
                  <a:spcPts val="0"/>
                </a:spcAft>
              </a:pPr>
              <a:endParaRPr lang="en-GB" dirty="0">
                <a:solidFill>
                  <a:srgbClr val="000000"/>
                </a:solidFill>
                <a:latin typeface="Arial"/>
              </a:endParaRPr>
            </a:p>
          </p:txBody>
        </p:sp>
        <p:sp>
          <p:nvSpPr>
            <p:cNvPr id="11" name="Line 20"/>
            <p:cNvSpPr>
              <a:spLocks noChangeShapeType="1"/>
            </p:cNvSpPr>
            <p:nvPr/>
          </p:nvSpPr>
          <p:spPr bwMode="gray">
            <a:xfrm>
              <a:off x="4212" y="0"/>
              <a:ext cx="0" cy="4320"/>
            </a:xfrm>
            <a:prstGeom prst="line">
              <a:avLst/>
            </a:prstGeom>
            <a:noFill/>
            <a:ln w="3175">
              <a:solidFill>
                <a:schemeClr val="tx2"/>
              </a:solidFill>
              <a:round/>
              <a:headEnd/>
              <a:tailEnd/>
            </a:ln>
            <a:effectLst/>
          </p:spPr>
          <p:txBody>
            <a:bodyPr wrap="none" lIns="54000" tIns="54000" rIns="54000" bIns="54000"/>
            <a:lstStyle/>
            <a:p>
              <a:pPr defTabSz="914400" fontAlgn="auto">
                <a:spcBef>
                  <a:spcPts val="0"/>
                </a:spcBef>
                <a:spcAft>
                  <a:spcPts val="0"/>
                </a:spcAft>
              </a:pPr>
              <a:endParaRPr lang="en-GB" dirty="0">
                <a:solidFill>
                  <a:srgbClr val="000000"/>
                </a:solidFill>
                <a:latin typeface="Arial"/>
              </a:endParaRPr>
            </a:p>
          </p:txBody>
        </p:sp>
        <p:sp>
          <p:nvSpPr>
            <p:cNvPr id="12" name="Line 21"/>
            <p:cNvSpPr>
              <a:spLocks noChangeShapeType="1"/>
            </p:cNvSpPr>
            <p:nvPr/>
          </p:nvSpPr>
          <p:spPr bwMode="gray">
            <a:xfrm>
              <a:off x="4309" y="0"/>
              <a:ext cx="0" cy="4320"/>
            </a:xfrm>
            <a:prstGeom prst="line">
              <a:avLst/>
            </a:prstGeom>
            <a:noFill/>
            <a:ln w="3175">
              <a:solidFill>
                <a:schemeClr val="tx2"/>
              </a:solidFill>
              <a:round/>
              <a:headEnd/>
              <a:tailEnd/>
            </a:ln>
            <a:effectLst/>
          </p:spPr>
          <p:txBody>
            <a:bodyPr wrap="none" lIns="54000" tIns="54000" rIns="54000" bIns="54000"/>
            <a:lstStyle/>
            <a:p>
              <a:pPr defTabSz="914400" fontAlgn="auto">
                <a:spcBef>
                  <a:spcPts val="0"/>
                </a:spcBef>
                <a:spcAft>
                  <a:spcPts val="0"/>
                </a:spcAft>
              </a:pPr>
              <a:endParaRPr lang="en-GB" dirty="0">
                <a:solidFill>
                  <a:srgbClr val="000000"/>
                </a:solidFill>
                <a:latin typeface="Arial"/>
              </a:endParaRPr>
            </a:p>
          </p:txBody>
        </p:sp>
        <p:sp>
          <p:nvSpPr>
            <p:cNvPr id="14" name="Line 22"/>
            <p:cNvSpPr>
              <a:spLocks noChangeShapeType="1"/>
            </p:cNvSpPr>
            <p:nvPr/>
          </p:nvSpPr>
          <p:spPr bwMode="gray">
            <a:xfrm>
              <a:off x="158" y="0"/>
              <a:ext cx="0" cy="4320"/>
            </a:xfrm>
            <a:prstGeom prst="line">
              <a:avLst/>
            </a:prstGeom>
            <a:noFill/>
            <a:ln w="3175">
              <a:solidFill>
                <a:schemeClr val="tx2"/>
              </a:solidFill>
              <a:round/>
              <a:headEnd/>
              <a:tailEnd/>
            </a:ln>
            <a:effectLst/>
          </p:spPr>
          <p:txBody>
            <a:bodyPr wrap="none" lIns="54000" tIns="54000" rIns="54000" bIns="54000"/>
            <a:lstStyle/>
            <a:p>
              <a:pPr defTabSz="914400" fontAlgn="auto">
                <a:spcBef>
                  <a:spcPts val="0"/>
                </a:spcBef>
                <a:spcAft>
                  <a:spcPts val="0"/>
                </a:spcAft>
              </a:pPr>
              <a:endParaRPr lang="en-GB" dirty="0">
                <a:solidFill>
                  <a:srgbClr val="000000"/>
                </a:solidFill>
                <a:latin typeface="Arial"/>
              </a:endParaRPr>
            </a:p>
          </p:txBody>
        </p:sp>
        <p:sp>
          <p:nvSpPr>
            <p:cNvPr id="15" name="Line 23"/>
            <p:cNvSpPr>
              <a:spLocks noChangeShapeType="1"/>
            </p:cNvSpPr>
            <p:nvPr/>
          </p:nvSpPr>
          <p:spPr bwMode="gray">
            <a:xfrm>
              <a:off x="2833" y="0"/>
              <a:ext cx="0" cy="4320"/>
            </a:xfrm>
            <a:prstGeom prst="line">
              <a:avLst/>
            </a:prstGeom>
            <a:noFill/>
            <a:ln w="3175">
              <a:solidFill>
                <a:schemeClr val="tx2"/>
              </a:solidFill>
              <a:round/>
              <a:headEnd/>
              <a:tailEnd/>
            </a:ln>
            <a:effectLst/>
          </p:spPr>
          <p:txBody>
            <a:bodyPr wrap="none" lIns="54000" tIns="54000" rIns="54000" bIns="54000"/>
            <a:lstStyle/>
            <a:p>
              <a:pPr defTabSz="914400" fontAlgn="auto">
                <a:spcBef>
                  <a:spcPts val="0"/>
                </a:spcBef>
                <a:spcAft>
                  <a:spcPts val="0"/>
                </a:spcAft>
              </a:pPr>
              <a:endParaRPr lang="en-GB" dirty="0">
                <a:solidFill>
                  <a:srgbClr val="000000"/>
                </a:solidFill>
                <a:latin typeface="Arial"/>
              </a:endParaRPr>
            </a:p>
          </p:txBody>
        </p:sp>
        <p:sp>
          <p:nvSpPr>
            <p:cNvPr id="16" name="Line 24"/>
            <p:cNvSpPr>
              <a:spLocks noChangeShapeType="1"/>
            </p:cNvSpPr>
            <p:nvPr/>
          </p:nvSpPr>
          <p:spPr bwMode="gray">
            <a:xfrm>
              <a:off x="2924" y="0"/>
              <a:ext cx="0" cy="4320"/>
            </a:xfrm>
            <a:prstGeom prst="line">
              <a:avLst/>
            </a:prstGeom>
            <a:noFill/>
            <a:ln w="3175">
              <a:solidFill>
                <a:schemeClr val="tx2"/>
              </a:solidFill>
              <a:round/>
              <a:headEnd/>
              <a:tailEnd/>
            </a:ln>
            <a:effectLst/>
          </p:spPr>
          <p:txBody>
            <a:bodyPr wrap="none" lIns="54000" tIns="54000" rIns="54000" bIns="54000"/>
            <a:lstStyle/>
            <a:p>
              <a:pPr defTabSz="914400" fontAlgn="auto">
                <a:spcBef>
                  <a:spcPts val="0"/>
                </a:spcBef>
                <a:spcAft>
                  <a:spcPts val="0"/>
                </a:spcAft>
              </a:pPr>
              <a:endParaRPr lang="en-GB" dirty="0">
                <a:solidFill>
                  <a:srgbClr val="000000"/>
                </a:solidFill>
                <a:latin typeface="Arial"/>
              </a:endParaRPr>
            </a:p>
          </p:txBody>
        </p:sp>
        <p:sp>
          <p:nvSpPr>
            <p:cNvPr id="17" name="Line 25"/>
            <p:cNvSpPr>
              <a:spLocks noChangeShapeType="1"/>
            </p:cNvSpPr>
            <p:nvPr/>
          </p:nvSpPr>
          <p:spPr bwMode="gray">
            <a:xfrm>
              <a:off x="5598" y="0"/>
              <a:ext cx="0" cy="4320"/>
            </a:xfrm>
            <a:prstGeom prst="line">
              <a:avLst/>
            </a:prstGeom>
            <a:noFill/>
            <a:ln w="3175">
              <a:solidFill>
                <a:schemeClr val="tx2"/>
              </a:solidFill>
              <a:round/>
              <a:headEnd/>
              <a:tailEnd/>
            </a:ln>
            <a:effectLst/>
          </p:spPr>
          <p:txBody>
            <a:bodyPr wrap="none" lIns="54000" tIns="54000" rIns="54000" bIns="54000"/>
            <a:lstStyle/>
            <a:p>
              <a:pPr defTabSz="914400" fontAlgn="auto">
                <a:spcBef>
                  <a:spcPts val="0"/>
                </a:spcBef>
                <a:spcAft>
                  <a:spcPts val="0"/>
                </a:spcAft>
              </a:pPr>
              <a:endParaRPr lang="en-GB" dirty="0">
                <a:solidFill>
                  <a:srgbClr val="000000"/>
                </a:solidFill>
                <a:latin typeface="Arial"/>
              </a:endParaRPr>
            </a:p>
          </p:txBody>
        </p:sp>
        <p:sp>
          <p:nvSpPr>
            <p:cNvPr id="18" name="Line 26"/>
            <p:cNvSpPr>
              <a:spLocks noChangeShapeType="1"/>
            </p:cNvSpPr>
            <p:nvPr/>
          </p:nvSpPr>
          <p:spPr bwMode="gray">
            <a:xfrm>
              <a:off x="0" y="570"/>
              <a:ext cx="5760" cy="0"/>
            </a:xfrm>
            <a:prstGeom prst="line">
              <a:avLst/>
            </a:prstGeom>
            <a:noFill/>
            <a:ln w="3175">
              <a:solidFill>
                <a:schemeClr val="tx2"/>
              </a:solidFill>
              <a:round/>
              <a:headEnd/>
              <a:tailEnd/>
            </a:ln>
            <a:effectLst/>
          </p:spPr>
          <p:txBody>
            <a:bodyPr wrap="none" lIns="54000" tIns="54000" rIns="54000" bIns="54000"/>
            <a:lstStyle/>
            <a:p>
              <a:pPr defTabSz="914400" fontAlgn="auto">
                <a:spcBef>
                  <a:spcPts val="0"/>
                </a:spcBef>
                <a:spcAft>
                  <a:spcPts val="0"/>
                </a:spcAft>
              </a:pPr>
              <a:endParaRPr lang="en-GB" dirty="0">
                <a:solidFill>
                  <a:srgbClr val="000000"/>
                </a:solidFill>
                <a:latin typeface="Arial"/>
              </a:endParaRPr>
            </a:p>
          </p:txBody>
        </p:sp>
        <p:sp>
          <p:nvSpPr>
            <p:cNvPr id="19" name="Line 27"/>
            <p:cNvSpPr>
              <a:spLocks noChangeShapeType="1"/>
            </p:cNvSpPr>
            <p:nvPr/>
          </p:nvSpPr>
          <p:spPr bwMode="gray">
            <a:xfrm>
              <a:off x="0" y="799"/>
              <a:ext cx="5760" cy="0"/>
            </a:xfrm>
            <a:prstGeom prst="line">
              <a:avLst/>
            </a:prstGeom>
            <a:noFill/>
            <a:ln w="3175">
              <a:solidFill>
                <a:schemeClr val="tx2"/>
              </a:solidFill>
              <a:round/>
              <a:headEnd/>
              <a:tailEnd/>
            </a:ln>
            <a:effectLst/>
          </p:spPr>
          <p:txBody>
            <a:bodyPr wrap="none" lIns="54000" tIns="54000" rIns="54000" bIns="54000"/>
            <a:lstStyle/>
            <a:p>
              <a:pPr defTabSz="914400" fontAlgn="auto">
                <a:spcBef>
                  <a:spcPts val="0"/>
                </a:spcBef>
                <a:spcAft>
                  <a:spcPts val="0"/>
                </a:spcAft>
              </a:pPr>
              <a:endParaRPr lang="en-GB" dirty="0">
                <a:solidFill>
                  <a:srgbClr val="000000"/>
                </a:solidFill>
                <a:latin typeface="Arial"/>
              </a:endParaRPr>
            </a:p>
          </p:txBody>
        </p:sp>
        <p:sp>
          <p:nvSpPr>
            <p:cNvPr id="20" name="Line 28"/>
            <p:cNvSpPr>
              <a:spLocks noChangeShapeType="1"/>
            </p:cNvSpPr>
            <p:nvPr/>
          </p:nvSpPr>
          <p:spPr bwMode="gray">
            <a:xfrm>
              <a:off x="0" y="2385"/>
              <a:ext cx="5760" cy="0"/>
            </a:xfrm>
            <a:prstGeom prst="line">
              <a:avLst/>
            </a:prstGeom>
            <a:noFill/>
            <a:ln w="3175">
              <a:solidFill>
                <a:schemeClr val="tx2"/>
              </a:solidFill>
              <a:round/>
              <a:headEnd/>
              <a:tailEnd/>
            </a:ln>
            <a:effectLst/>
          </p:spPr>
          <p:txBody>
            <a:bodyPr wrap="none" lIns="54000" tIns="54000" rIns="54000" bIns="54000"/>
            <a:lstStyle/>
            <a:p>
              <a:pPr defTabSz="914400" fontAlgn="auto">
                <a:spcBef>
                  <a:spcPts val="0"/>
                </a:spcBef>
                <a:spcAft>
                  <a:spcPts val="0"/>
                </a:spcAft>
              </a:pPr>
              <a:endParaRPr lang="en-GB" dirty="0">
                <a:solidFill>
                  <a:srgbClr val="000000"/>
                </a:solidFill>
                <a:latin typeface="Arial"/>
              </a:endParaRPr>
            </a:p>
          </p:txBody>
        </p:sp>
        <p:sp>
          <p:nvSpPr>
            <p:cNvPr id="21" name="Line 29"/>
            <p:cNvSpPr>
              <a:spLocks noChangeShapeType="1"/>
            </p:cNvSpPr>
            <p:nvPr/>
          </p:nvSpPr>
          <p:spPr bwMode="gray">
            <a:xfrm>
              <a:off x="0" y="2478"/>
              <a:ext cx="5760" cy="0"/>
            </a:xfrm>
            <a:prstGeom prst="line">
              <a:avLst/>
            </a:prstGeom>
            <a:noFill/>
            <a:ln w="3175">
              <a:solidFill>
                <a:schemeClr val="tx2"/>
              </a:solidFill>
              <a:round/>
              <a:headEnd/>
              <a:tailEnd/>
            </a:ln>
            <a:effectLst/>
          </p:spPr>
          <p:txBody>
            <a:bodyPr wrap="none" lIns="54000" tIns="54000" rIns="54000" bIns="54000"/>
            <a:lstStyle/>
            <a:p>
              <a:pPr defTabSz="914400" fontAlgn="auto">
                <a:spcBef>
                  <a:spcPts val="0"/>
                </a:spcBef>
                <a:spcAft>
                  <a:spcPts val="0"/>
                </a:spcAft>
              </a:pPr>
              <a:endParaRPr lang="en-GB" dirty="0">
                <a:solidFill>
                  <a:srgbClr val="000000"/>
                </a:solidFill>
                <a:latin typeface="Arial"/>
              </a:endParaRPr>
            </a:p>
          </p:txBody>
        </p:sp>
        <p:sp>
          <p:nvSpPr>
            <p:cNvPr id="22" name="Line 30"/>
            <p:cNvSpPr>
              <a:spLocks noChangeShapeType="1"/>
            </p:cNvSpPr>
            <p:nvPr/>
          </p:nvSpPr>
          <p:spPr bwMode="gray">
            <a:xfrm>
              <a:off x="0" y="4156"/>
              <a:ext cx="5760" cy="0"/>
            </a:xfrm>
            <a:prstGeom prst="line">
              <a:avLst/>
            </a:prstGeom>
            <a:noFill/>
            <a:ln w="3175">
              <a:solidFill>
                <a:schemeClr val="tx2"/>
              </a:solidFill>
              <a:round/>
              <a:headEnd/>
              <a:tailEnd/>
            </a:ln>
            <a:effectLst/>
          </p:spPr>
          <p:txBody>
            <a:bodyPr wrap="none" lIns="54000" tIns="54000" rIns="54000" bIns="54000"/>
            <a:lstStyle/>
            <a:p>
              <a:pPr defTabSz="914400" fontAlgn="auto">
                <a:spcBef>
                  <a:spcPts val="0"/>
                </a:spcBef>
                <a:spcAft>
                  <a:spcPts val="0"/>
                </a:spcAft>
              </a:pPr>
              <a:endParaRPr lang="en-GB" dirty="0">
                <a:solidFill>
                  <a:srgbClr val="000000"/>
                </a:solidFill>
                <a:latin typeface="Arial"/>
              </a:endParaRPr>
            </a:p>
          </p:txBody>
        </p:sp>
        <p:sp>
          <p:nvSpPr>
            <p:cNvPr id="23" name="Line 31"/>
            <p:cNvSpPr>
              <a:spLocks noChangeShapeType="1"/>
            </p:cNvSpPr>
            <p:nvPr/>
          </p:nvSpPr>
          <p:spPr bwMode="gray">
            <a:xfrm>
              <a:off x="1449" y="0"/>
              <a:ext cx="0" cy="4320"/>
            </a:xfrm>
            <a:prstGeom prst="line">
              <a:avLst/>
            </a:prstGeom>
            <a:noFill/>
            <a:ln w="3175">
              <a:solidFill>
                <a:schemeClr val="tx2"/>
              </a:solidFill>
              <a:round/>
              <a:headEnd/>
              <a:tailEnd/>
            </a:ln>
            <a:effectLst/>
          </p:spPr>
          <p:txBody>
            <a:bodyPr wrap="none" lIns="54000" tIns="54000" rIns="54000" bIns="54000"/>
            <a:lstStyle/>
            <a:p>
              <a:pPr defTabSz="914400" fontAlgn="auto">
                <a:spcBef>
                  <a:spcPts val="0"/>
                </a:spcBef>
                <a:spcAft>
                  <a:spcPts val="0"/>
                </a:spcAft>
              </a:pPr>
              <a:endParaRPr lang="en-GB" dirty="0">
                <a:solidFill>
                  <a:srgbClr val="000000"/>
                </a:solidFill>
                <a:latin typeface="Arial"/>
              </a:endParaRPr>
            </a:p>
          </p:txBody>
        </p:sp>
        <p:sp>
          <p:nvSpPr>
            <p:cNvPr id="24" name="Line 32"/>
            <p:cNvSpPr>
              <a:spLocks noChangeShapeType="1"/>
            </p:cNvSpPr>
            <p:nvPr/>
          </p:nvSpPr>
          <p:spPr bwMode="gray">
            <a:xfrm>
              <a:off x="1539" y="0"/>
              <a:ext cx="0" cy="4320"/>
            </a:xfrm>
            <a:prstGeom prst="line">
              <a:avLst/>
            </a:prstGeom>
            <a:noFill/>
            <a:ln w="3175">
              <a:solidFill>
                <a:schemeClr val="tx2"/>
              </a:solidFill>
              <a:round/>
              <a:headEnd/>
              <a:tailEnd/>
            </a:ln>
            <a:effectLst/>
          </p:spPr>
          <p:txBody>
            <a:bodyPr wrap="none" lIns="54000" tIns="54000" rIns="54000" bIns="54000"/>
            <a:lstStyle/>
            <a:p>
              <a:pPr defTabSz="914400" fontAlgn="auto">
                <a:spcBef>
                  <a:spcPts val="0"/>
                </a:spcBef>
                <a:spcAft>
                  <a:spcPts val="0"/>
                </a:spcAft>
              </a:pPr>
              <a:endParaRPr lang="en-GB" dirty="0">
                <a:solidFill>
                  <a:srgbClr val="000000"/>
                </a:solidFill>
                <a:latin typeface="Arial"/>
              </a:endParaRPr>
            </a:p>
          </p:txBody>
        </p:sp>
        <p:sp>
          <p:nvSpPr>
            <p:cNvPr id="25" name="Line 33"/>
            <p:cNvSpPr>
              <a:spLocks noChangeShapeType="1"/>
            </p:cNvSpPr>
            <p:nvPr/>
          </p:nvSpPr>
          <p:spPr bwMode="gray">
            <a:xfrm>
              <a:off x="0" y="346"/>
              <a:ext cx="5760" cy="0"/>
            </a:xfrm>
            <a:prstGeom prst="line">
              <a:avLst/>
            </a:prstGeom>
            <a:noFill/>
            <a:ln w="3175">
              <a:solidFill>
                <a:schemeClr val="tx2"/>
              </a:solidFill>
              <a:round/>
              <a:headEnd/>
              <a:tailEnd/>
            </a:ln>
            <a:effectLst/>
          </p:spPr>
          <p:txBody>
            <a:bodyPr wrap="none" lIns="54000" tIns="54000" rIns="54000" bIns="54000"/>
            <a:lstStyle/>
            <a:p>
              <a:pPr defTabSz="914400" fontAlgn="auto">
                <a:spcBef>
                  <a:spcPts val="0"/>
                </a:spcBef>
                <a:spcAft>
                  <a:spcPts val="0"/>
                </a:spcAft>
              </a:pPr>
              <a:endParaRPr lang="en-GB" dirty="0">
                <a:solidFill>
                  <a:srgbClr val="000000"/>
                </a:solidFill>
                <a:latin typeface="Arial"/>
              </a:endParaRPr>
            </a:p>
          </p:txBody>
        </p:sp>
      </p:grpSp>
      <p:sp>
        <p:nvSpPr>
          <p:cNvPr id="2" name="Title Placeholder 1"/>
          <p:cNvSpPr>
            <a:spLocks noGrp="1"/>
          </p:cNvSpPr>
          <p:nvPr>
            <p:ph type="title"/>
          </p:nvPr>
        </p:nvSpPr>
        <p:spPr>
          <a:xfrm>
            <a:off x="251680" y="520100"/>
            <a:ext cx="8639908" cy="380480"/>
          </a:xfrm>
          <a:prstGeom prst="rect">
            <a:avLst/>
          </a:prstGeom>
        </p:spPr>
        <p:txBody>
          <a:bodyPr vert="horz" wrap="square" lIns="0" tIns="7200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252046" y="1268414"/>
            <a:ext cx="8639908" cy="974626"/>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pyright1"/>
          <p:cNvSpPr txBox="1">
            <a:spLocks noChangeArrowheads="1"/>
          </p:cNvSpPr>
          <p:nvPr>
            <p:custDataLst>
              <p:tags r:id="rId2"/>
            </p:custDataLst>
          </p:nvPr>
        </p:nvSpPr>
        <p:spPr bwMode="gray">
          <a:xfrm>
            <a:off x="252047" y="6597650"/>
            <a:ext cx="4254012" cy="215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14400" fontAlgn="auto">
              <a:lnSpc>
                <a:spcPct val="90000"/>
              </a:lnSpc>
              <a:spcBef>
                <a:spcPts val="0"/>
              </a:spcBef>
              <a:spcAft>
                <a:spcPts val="0"/>
              </a:spcAft>
              <a:tabLst>
                <a:tab pos="2244725" algn="l"/>
              </a:tabLst>
            </a:pPr>
            <a:r>
              <a:rPr lang="en-US" sz="700" dirty="0" smtClean="0">
                <a:solidFill>
                  <a:srgbClr val="808080"/>
                </a:solidFill>
                <a:latin typeface="Arial Narrow" pitchFamily="34" charset="0"/>
                <a:ea typeface="MS Mincho" pitchFamily="49" charset="-128"/>
              </a:rPr>
              <a:t>©  2011 Grant Thornton   |   Project Phoenix   |   May 2011</a:t>
            </a:r>
            <a:endParaRPr lang="en-US" sz="700" dirty="0">
              <a:solidFill>
                <a:srgbClr val="000000"/>
              </a:solidFill>
              <a:latin typeface="Arial Narrow" pitchFamily="34" charset="0"/>
            </a:endParaRPr>
          </a:p>
        </p:txBody>
      </p:sp>
      <p:sp>
        <p:nvSpPr>
          <p:cNvPr id="2054" name="Text Box 6"/>
          <p:cNvSpPr txBox="1">
            <a:spLocks noChangeArrowheads="1"/>
          </p:cNvSpPr>
          <p:nvPr>
            <p:custDataLst>
              <p:tags r:id="rId3"/>
            </p:custDataLst>
          </p:nvPr>
        </p:nvSpPr>
        <p:spPr bwMode="gray">
          <a:xfrm>
            <a:off x="7695804" y="0"/>
            <a:ext cx="1250393" cy="601497"/>
          </a:xfrm>
          <a:prstGeom prst="rect">
            <a:avLst/>
          </a:prstGeom>
          <a:noFill/>
          <a:ln w="3175" algn="ctr">
            <a:noFill/>
            <a:miter lim="800000"/>
            <a:headEnd/>
            <a:tailEnd/>
          </a:ln>
          <a:effectLst/>
        </p:spPr>
        <p:txBody>
          <a:bodyPr vert="horz" wrap="none" lIns="54000" tIns="54000" rIns="54000" bIns="54000" numCol="1" anchor="t" anchorCtr="1" compatLnSpc="1">
            <a:prstTxWarp prst="textNoShape">
              <a:avLst/>
            </a:prstTxWarp>
            <a:spAutoFit/>
          </a:bodyPr>
          <a:lstStyle/>
          <a:p>
            <a:pPr algn="r" defTabSz="914400"/>
            <a:r>
              <a:rPr lang="en-US" sz="3200" b="1" dirty="0" smtClean="0">
                <a:solidFill>
                  <a:srgbClr val="808080"/>
                </a:solidFill>
                <a:latin typeface="Arial Narrow" pitchFamily="34" charset="0"/>
              </a:rPr>
              <a:t>DRAFT</a:t>
            </a:r>
            <a:endParaRPr lang="en-US" dirty="0" smtClean="0">
              <a:solidFill>
                <a:srgbClr val="000000"/>
              </a:solidFill>
              <a:latin typeface="Arial" pitchFamily="34" charset="0"/>
            </a:endParaRPr>
          </a:p>
        </p:txBody>
      </p:sp>
      <p:sp>
        <p:nvSpPr>
          <p:cNvPr id="7" name="Line 107"/>
          <p:cNvSpPr>
            <a:spLocks noChangeShapeType="1"/>
          </p:cNvSpPr>
          <p:nvPr/>
        </p:nvSpPr>
        <p:spPr bwMode="gray">
          <a:xfrm>
            <a:off x="252413" y="550863"/>
            <a:ext cx="8640762" cy="0"/>
          </a:xfrm>
          <a:prstGeom prst="line">
            <a:avLst/>
          </a:prstGeom>
          <a:noFill/>
          <a:ln w="3175">
            <a:solidFill>
              <a:srgbClr val="828282"/>
            </a:solidFill>
            <a:round/>
            <a:headEnd/>
            <a:tailEnd/>
          </a:ln>
          <a:effectLst/>
        </p:spPr>
        <p:txBody>
          <a:bodyPr lIns="54000" tIns="54000" rIns="54000" bIns="54000" anchorCtr="1">
            <a:spAutoFit/>
          </a:bodyPr>
          <a:lstStyle/>
          <a:p>
            <a:pPr defTabSz="914400" fontAlgn="auto">
              <a:spcBef>
                <a:spcPts val="0"/>
              </a:spcBef>
              <a:spcAft>
                <a:spcPts val="0"/>
              </a:spcAft>
            </a:pPr>
            <a:endParaRPr lang="en-GB" dirty="0">
              <a:solidFill>
                <a:srgbClr val="000000"/>
              </a:solidFill>
              <a:latin typeface="Arial"/>
            </a:endParaRPr>
          </a:p>
        </p:txBody>
      </p:sp>
      <p:sp>
        <p:nvSpPr>
          <p:cNvPr id="10" name="TextBox 9"/>
          <p:cNvSpPr txBox="1"/>
          <p:nvPr/>
        </p:nvSpPr>
        <p:spPr bwMode="gray">
          <a:xfrm>
            <a:off x="252047" y="6698680"/>
            <a:ext cx="2774988" cy="92333"/>
          </a:xfrm>
          <a:prstGeom prst="rect">
            <a:avLst/>
          </a:prstGeom>
          <a:noFill/>
        </p:spPr>
        <p:txBody>
          <a:bodyPr wrap="square" lIns="0" tIns="0" rIns="0" bIns="0" rtlCol="0">
            <a:normAutofit/>
          </a:bodyPr>
          <a:lstStyle/>
          <a:p>
            <a:pPr defTabSz="914400" fontAlgn="auto">
              <a:spcBef>
                <a:spcPts val="0"/>
              </a:spcBef>
              <a:spcAft>
                <a:spcPts val="0"/>
              </a:spcAft>
              <a:defRPr/>
            </a:pPr>
            <a:r>
              <a:rPr lang="en-US" sz="600" dirty="0" smtClean="0">
                <a:solidFill>
                  <a:srgbClr val="808080"/>
                </a:solidFill>
                <a:latin typeface="Arial Narrow" pitchFamily="34" charset="0"/>
                <a:ea typeface="MS Mincho" pitchFamily="49" charset="-128"/>
              </a:rPr>
              <a:t>U.S. member firm of Grant Thornton International Ltd.</a:t>
            </a:r>
          </a:p>
        </p:txBody>
      </p: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100000"/>
        </a:lnSpc>
        <a:spcBef>
          <a:spcPct val="0"/>
        </a:spcBef>
        <a:buNone/>
        <a:defRPr lang="en-GB" sz="2000" kern="1200" dirty="0">
          <a:solidFill>
            <a:schemeClr val="tx1"/>
          </a:solidFill>
          <a:latin typeface="Garamond"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400"/>
        </a:spcBef>
        <a:buFont typeface="Arial" pitchFamily="34" charset="0"/>
        <a:buNone/>
        <a:defRPr sz="1000" b="1" kern="1200">
          <a:solidFill>
            <a:schemeClr val="accent1"/>
          </a:solidFill>
          <a:latin typeface="+mn-lt"/>
          <a:ea typeface="+mn-ea"/>
          <a:cs typeface="+mn-cs"/>
        </a:defRPr>
      </a:lvl1pPr>
      <a:lvl2pPr marL="0" indent="0" algn="l" defTabSz="914400" rtl="0" eaLnBrk="1" latinLnBrk="0" hangingPunct="1">
        <a:lnSpc>
          <a:spcPct val="100000"/>
        </a:lnSpc>
        <a:spcBef>
          <a:spcPts val="400"/>
        </a:spcBef>
        <a:buFont typeface="Arial" pitchFamily="34" charset="0"/>
        <a:buNone/>
        <a:defRPr sz="1000" kern="1200">
          <a:solidFill>
            <a:schemeClr val="tx1"/>
          </a:solidFill>
          <a:latin typeface="+mn-lt"/>
          <a:ea typeface="+mn-ea"/>
          <a:cs typeface="+mn-cs"/>
        </a:defRPr>
      </a:lvl2pPr>
      <a:lvl3pPr marL="177800" indent="-177800" algn="l" defTabSz="914400" rtl="0" eaLnBrk="1" latinLnBrk="0" hangingPunct="1">
        <a:lnSpc>
          <a:spcPct val="100000"/>
        </a:lnSpc>
        <a:spcBef>
          <a:spcPts val="400"/>
        </a:spcBef>
        <a:buClr>
          <a:schemeClr val="bg2"/>
        </a:buClr>
        <a:buFont typeface="Wingdings 2" pitchFamily="18" charset="2"/>
        <a:buChar char=""/>
        <a:defRPr sz="1000" kern="1200">
          <a:solidFill>
            <a:schemeClr val="tx1"/>
          </a:solidFill>
          <a:latin typeface="+mn-lt"/>
          <a:ea typeface="+mn-ea"/>
          <a:cs typeface="+mn-cs"/>
        </a:defRPr>
      </a:lvl3pPr>
      <a:lvl4pPr marL="361950" indent="-184150" algn="l" defTabSz="914400" rtl="0" eaLnBrk="1" latinLnBrk="0" hangingPunct="1">
        <a:lnSpc>
          <a:spcPct val="100000"/>
        </a:lnSpc>
        <a:spcBef>
          <a:spcPts val="400"/>
        </a:spcBef>
        <a:buClr>
          <a:schemeClr val="bg2"/>
        </a:buClr>
        <a:buFont typeface="Symbol" pitchFamily="18" charset="2"/>
        <a:buChar char=""/>
        <a:tabLst/>
        <a:defRPr sz="1000" kern="1200">
          <a:solidFill>
            <a:schemeClr val="tx1"/>
          </a:solidFill>
          <a:latin typeface="+mn-lt"/>
          <a:ea typeface="+mn-ea"/>
          <a:cs typeface="+mn-cs"/>
        </a:defRPr>
      </a:lvl4pPr>
      <a:lvl5pPr marL="5397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5pPr>
      <a:lvl6pPr marL="7175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6pPr>
      <a:lvl7pPr marL="8953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7pPr>
      <a:lvl8pPr marL="1079500" indent="-18415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8pPr>
      <a:lvl9pPr marL="1257300" indent="-177800" algn="l" defTabSz="914400" rtl="0" eaLnBrk="1" latinLnBrk="0" hangingPunct="1">
        <a:lnSpc>
          <a:spcPct val="100000"/>
        </a:lnSpc>
        <a:spcBef>
          <a:spcPts val="400"/>
        </a:spcBef>
        <a:buClr>
          <a:schemeClr val="bg2"/>
        </a:buClr>
        <a:buFont typeface="Symbol" pitchFamily="18" charset="2"/>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chart" Target="../charts/char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13.xml"/><Relationship Id="rId5" Type="http://schemas.openxmlformats.org/officeDocument/2006/relationships/slideLayout" Target="../slideLayouts/slideLayout11.xml"/><Relationship Id="rId4"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1216025" y="2584450"/>
            <a:ext cx="7646988" cy="1468438"/>
          </a:xfrm>
          <a:prstGeom prst="rect">
            <a:avLst/>
          </a:prstGeom>
        </p:spPr>
        <p:txBody>
          <a:bodyPr anchor="b"/>
          <a:lstStyle>
            <a:lvl1pPr algn="l" defTabSz="457200" rtl="0" eaLnBrk="1" latinLnBrk="0" hangingPunct="1">
              <a:spcBef>
                <a:spcPct val="0"/>
              </a:spcBef>
              <a:buNone/>
              <a:defRPr sz="3200" b="1" kern="1200" cap="none">
                <a:solidFill>
                  <a:schemeClr val="accent2"/>
                </a:solidFill>
                <a:latin typeface="+mj-lt"/>
                <a:ea typeface="+mj-ea"/>
                <a:cs typeface="+mj-cs"/>
              </a:defRPr>
            </a:lvl1pPr>
          </a:lstStyle>
          <a:p>
            <a:pPr fontAlgn="auto">
              <a:spcAft>
                <a:spcPts val="0"/>
              </a:spcAft>
              <a:defRPr/>
            </a:pPr>
            <a:endParaRPr lang="en-US" sz="2900" cap="all" dirty="0">
              <a:solidFill>
                <a:schemeClr val="bg1"/>
              </a:solidFill>
              <a:cs typeface="Calibri"/>
            </a:endParaRPr>
          </a:p>
        </p:txBody>
      </p:sp>
      <p:sp>
        <p:nvSpPr>
          <p:cNvPr id="5" name="Title 1"/>
          <p:cNvSpPr>
            <a:spLocks noGrp="1"/>
          </p:cNvSpPr>
          <p:nvPr>
            <p:ph type="ctrTitle"/>
          </p:nvPr>
        </p:nvSpPr>
        <p:spPr>
          <a:xfrm>
            <a:off x="955344" y="1997075"/>
            <a:ext cx="7907670" cy="2411152"/>
          </a:xfrm>
        </p:spPr>
        <p:txBody>
          <a:bodyPr>
            <a:normAutofit/>
          </a:bodyPr>
          <a:lstStyle/>
          <a:p>
            <a:r>
              <a:rPr lang="en-US" sz="3600" dirty="0" smtClean="0"/>
              <a:t>Using ICTs and Innovative Communication to Assist Communities  for Pandemic Preparedness</a:t>
            </a:r>
            <a:endParaRPr lang="en-US" sz="3600" dirty="0"/>
          </a:p>
        </p:txBody>
      </p:sp>
      <p:sp>
        <p:nvSpPr>
          <p:cNvPr id="6" name="Subtitle 2"/>
          <p:cNvSpPr txBox="1">
            <a:spLocks/>
          </p:cNvSpPr>
          <p:nvPr/>
        </p:nvSpPr>
        <p:spPr bwMode="auto">
          <a:xfrm>
            <a:off x="955344" y="5334000"/>
            <a:ext cx="6817056"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Cecile M. Lantican , PhD</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Country Communication Director</a:t>
            </a:r>
            <a:r>
              <a:rPr lang="en-US" sz="2400" dirty="0" smtClean="0">
                <a:solidFill>
                  <a:schemeClr val="bg1"/>
                </a:solidFill>
                <a:latin typeface="+mn-lt"/>
              </a:rPr>
              <a:t>, </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FHI360 Lao PDR</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3773" y="274638"/>
            <a:ext cx="8980227" cy="667058"/>
          </a:xfrm>
        </p:spPr>
        <p:txBody>
          <a:bodyPr/>
          <a:lstStyle/>
          <a:p>
            <a:r>
              <a:rPr lang="en-US" dirty="0" smtClean="0"/>
              <a:t>4. Mobilizing community participation in disease risk reduction  </a:t>
            </a:r>
            <a:endParaRPr lang="th-TH" dirty="0"/>
          </a:p>
        </p:txBody>
      </p:sp>
      <p:sp>
        <p:nvSpPr>
          <p:cNvPr id="3" name="Content Placeholder 2"/>
          <p:cNvSpPr>
            <a:spLocks noGrp="1"/>
          </p:cNvSpPr>
          <p:nvPr>
            <p:ph sz="quarter" idx="1"/>
          </p:nvPr>
        </p:nvSpPr>
        <p:spPr>
          <a:xfrm>
            <a:off x="163773" y="1337481"/>
            <a:ext cx="6202907" cy="1310185"/>
          </a:xfrm>
        </p:spPr>
        <p:txBody>
          <a:bodyPr/>
          <a:lstStyle/>
          <a:p>
            <a:r>
              <a:rPr lang="en-US" dirty="0" smtClean="0"/>
              <a:t>Mobilize district/ commune market administrators, vendors, traders and animal/poultry meat slaughterers to promote hygiene and sanitation. </a:t>
            </a:r>
            <a:endParaRPr lang="th-TH" dirty="0"/>
          </a:p>
        </p:txBody>
      </p:sp>
      <p:pic>
        <p:nvPicPr>
          <p:cNvPr id="40962" name="Picture 2" descr="C:\Documents and Settings\AED USER\Desktop\IMG_2914.JPG"/>
          <p:cNvPicPr>
            <a:picLocks noChangeAspect="1" noChangeArrowheads="1"/>
          </p:cNvPicPr>
          <p:nvPr/>
        </p:nvPicPr>
        <p:blipFill>
          <a:blip r:embed="rId3"/>
          <a:srcRect/>
          <a:stretch>
            <a:fillRect/>
          </a:stretch>
        </p:blipFill>
        <p:spPr bwMode="auto">
          <a:xfrm>
            <a:off x="3057098" y="3575712"/>
            <a:ext cx="2975211" cy="2661313"/>
          </a:xfrm>
          <a:prstGeom prst="rect">
            <a:avLst/>
          </a:prstGeom>
          <a:noFill/>
        </p:spPr>
      </p:pic>
      <p:pic>
        <p:nvPicPr>
          <p:cNvPr id="40963" name="Picture 3" descr="C:\Documents and Settings\AED USER\Desktop\IMG_2839.JPG"/>
          <p:cNvPicPr>
            <a:picLocks noChangeAspect="1" noChangeArrowheads="1"/>
          </p:cNvPicPr>
          <p:nvPr/>
        </p:nvPicPr>
        <p:blipFill>
          <a:blip r:embed="rId4"/>
          <a:srcRect/>
          <a:stretch>
            <a:fillRect/>
          </a:stretch>
        </p:blipFill>
        <p:spPr bwMode="auto">
          <a:xfrm>
            <a:off x="1" y="3575712"/>
            <a:ext cx="3057097" cy="2661313"/>
          </a:xfrm>
          <a:prstGeom prst="rect">
            <a:avLst/>
          </a:prstGeom>
          <a:noFill/>
        </p:spPr>
      </p:pic>
      <p:pic>
        <p:nvPicPr>
          <p:cNvPr id="40964" name="Picture 4"/>
          <p:cNvPicPr>
            <a:picLocks noChangeAspect="1" noChangeArrowheads="1"/>
          </p:cNvPicPr>
          <p:nvPr/>
        </p:nvPicPr>
        <p:blipFill>
          <a:blip r:embed="rId5"/>
          <a:srcRect/>
          <a:stretch>
            <a:fillRect/>
          </a:stretch>
        </p:blipFill>
        <p:spPr bwMode="auto">
          <a:xfrm>
            <a:off x="6032310" y="1760561"/>
            <a:ext cx="3111689" cy="447646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67796" y="409432"/>
            <a:ext cx="8876204" cy="637347"/>
          </a:xfrm>
        </p:spPr>
        <p:txBody>
          <a:bodyPr/>
          <a:lstStyle/>
          <a:p>
            <a:pPr lvl="0"/>
            <a:r>
              <a:rPr lang="en-US" sz="3200" dirty="0" smtClean="0"/>
              <a:t>Our monitoring and evaluation revealed  </a:t>
            </a:r>
            <a:br>
              <a:rPr lang="en-US" sz="3200" dirty="0" smtClean="0"/>
            </a:br>
            <a:endParaRPr lang="en-US" sz="3200" dirty="0" smtClean="0">
              <a:ea typeface="ＭＳ Ｐゴシック" charset="-128"/>
            </a:endParaRPr>
          </a:p>
        </p:txBody>
      </p:sp>
      <p:sp>
        <p:nvSpPr>
          <p:cNvPr id="16" name="Rectangle 15"/>
          <p:cNvSpPr/>
          <p:nvPr/>
        </p:nvSpPr>
        <p:spPr>
          <a:xfrm>
            <a:off x="736977" y="6451886"/>
            <a:ext cx="1160060"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26" name="Object 2"/>
          <p:cNvGraphicFramePr>
            <a:graphicFrameLocks/>
          </p:cNvGraphicFramePr>
          <p:nvPr/>
        </p:nvGraphicFramePr>
        <p:xfrm>
          <a:off x="3166281" y="1651333"/>
          <a:ext cx="6387152" cy="5165678"/>
        </p:xfrm>
        <a:graphic>
          <a:graphicData uri="http://schemas.openxmlformats.org/presentationml/2006/ole">
            <p:oleObj spid="_x0000_s1026" name="Chart" r:id="rId4" imgW="11792102" imgH="7438862" progId="MSGraph.Chart.8">
              <p:embed followColorScheme="full"/>
            </p:oleObj>
          </a:graphicData>
        </a:graphic>
      </p:graphicFrame>
      <p:sp>
        <p:nvSpPr>
          <p:cNvPr id="5" name="Text Box 5"/>
          <p:cNvSpPr txBox="1">
            <a:spLocks noChangeArrowheads="1"/>
          </p:cNvSpPr>
          <p:nvPr/>
        </p:nvSpPr>
        <p:spPr bwMode="auto">
          <a:xfrm>
            <a:off x="4217158" y="1046779"/>
            <a:ext cx="4503761" cy="459100"/>
          </a:xfrm>
          <a:prstGeom prst="rect">
            <a:avLst/>
          </a:prstGeom>
          <a:solidFill>
            <a:schemeClr val="bg1"/>
          </a:solidFill>
          <a:ln w="9525">
            <a:noFill/>
            <a:miter lim="800000"/>
            <a:headEnd/>
            <a:tailEnd/>
          </a:ln>
          <a:effectLst/>
        </p:spPr>
        <p:txBody>
          <a:bodyPr wrap="square" lIns="90488" tIns="44450" rIns="90488" bIns="44450">
            <a:spAutoFit/>
          </a:bodyPr>
          <a:lstStyle/>
          <a:p>
            <a:r>
              <a:rPr lang="en-US" sz="2400" i="0" dirty="0"/>
              <a:t>Most likely to report to</a:t>
            </a:r>
            <a:r>
              <a:rPr lang="en-US" sz="2400" i="0" dirty="0" smtClean="0"/>
              <a:t>…</a:t>
            </a:r>
            <a:endParaRPr lang="en-US" sz="2400" i="0" dirty="0"/>
          </a:p>
        </p:txBody>
      </p:sp>
      <p:sp>
        <p:nvSpPr>
          <p:cNvPr id="6" name="Content Placeholder 2"/>
          <p:cNvSpPr txBox="1">
            <a:spLocks/>
          </p:cNvSpPr>
          <p:nvPr/>
        </p:nvSpPr>
        <p:spPr>
          <a:xfrm>
            <a:off x="267796" y="1323833"/>
            <a:ext cx="2898485" cy="4802331"/>
          </a:xfrm>
          <a:prstGeom prst="rect">
            <a:avLst/>
          </a:prstGeom>
        </p:spPr>
        <p:txBody>
          <a:bodyPr>
            <a:normAutofit/>
          </a:bodyPr>
          <a:lstStyle/>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Char char="•"/>
              <a:tabLst/>
              <a:defRPr/>
            </a:pPr>
            <a:r>
              <a:rPr lang="en-US" sz="2800" dirty="0" smtClean="0">
                <a:latin typeface="+mn-lt"/>
              </a:rPr>
              <a:t>Improved the interpersonal communication skills of  community leaders and village veterinarians</a:t>
            </a:r>
          </a:p>
        </p:txBody>
      </p:sp>
    </p:spTree>
    <p:extLst>
      <p:ext uri="{BB962C8B-B14F-4D97-AF65-F5344CB8AC3E}">
        <p14:creationId xmlns:p14="http://schemas.microsoft.com/office/powerpoint/2010/main" xmlns="" val="1755822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2188"/>
          </a:xfrm>
        </p:spPr>
        <p:txBody>
          <a:bodyPr/>
          <a:lstStyle/>
          <a:p>
            <a:r>
              <a:rPr lang="en-US" dirty="0" smtClean="0"/>
              <a:t>3. Drawing out community decision making though participatory action research</a:t>
            </a:r>
            <a:endParaRPr lang="en-US" dirty="0"/>
          </a:p>
        </p:txBody>
      </p:sp>
      <p:sp>
        <p:nvSpPr>
          <p:cNvPr id="3" name="Content Placeholder 2"/>
          <p:cNvSpPr>
            <a:spLocks noGrp="1"/>
          </p:cNvSpPr>
          <p:nvPr>
            <p:ph idx="1"/>
          </p:nvPr>
        </p:nvSpPr>
        <p:spPr>
          <a:xfrm>
            <a:off x="457199" y="1241947"/>
            <a:ext cx="5561463" cy="2346988"/>
          </a:xfrm>
        </p:spPr>
        <p:txBody>
          <a:bodyPr/>
          <a:lstStyle/>
          <a:p>
            <a:r>
              <a:rPr lang="en-US" dirty="0" smtClean="0"/>
              <a:t>Explored participatory action research (PAR) with communities to identify their problems and find solutions to these problems as well. </a:t>
            </a:r>
            <a:endParaRPr lang="en-US" dirty="0"/>
          </a:p>
        </p:txBody>
      </p:sp>
      <p:pic>
        <p:nvPicPr>
          <p:cNvPr id="4" name="Picture 5" descr="C:\Documents and Settings\AED USER\Desktop\DSC00122.JPG"/>
          <p:cNvPicPr>
            <a:picLocks noChangeAspect="1" noChangeArrowheads="1"/>
          </p:cNvPicPr>
          <p:nvPr/>
        </p:nvPicPr>
        <p:blipFill>
          <a:blip r:embed="rId3"/>
          <a:srcRect/>
          <a:stretch>
            <a:fillRect/>
          </a:stretch>
        </p:blipFill>
        <p:spPr bwMode="auto">
          <a:xfrm rot="6295097">
            <a:off x="6127884" y="1236776"/>
            <a:ext cx="3153571" cy="2366429"/>
          </a:xfrm>
          <a:prstGeom prst="rect">
            <a:avLst/>
          </a:prstGeom>
          <a:noFill/>
          <a:ln w="9525">
            <a:noFill/>
            <a:miter lim="800000"/>
            <a:headEnd/>
            <a:tailEnd/>
          </a:ln>
        </p:spPr>
      </p:pic>
      <p:pic>
        <p:nvPicPr>
          <p:cNvPr id="5" name="Picture 6"/>
          <p:cNvPicPr>
            <a:picLocks noChangeAspect="1" noChangeArrowheads="1"/>
          </p:cNvPicPr>
          <p:nvPr/>
        </p:nvPicPr>
        <p:blipFill>
          <a:blip r:embed="rId4"/>
          <a:srcRect/>
          <a:stretch>
            <a:fillRect/>
          </a:stretch>
        </p:blipFill>
        <p:spPr bwMode="auto">
          <a:xfrm>
            <a:off x="6018663" y="3588934"/>
            <a:ext cx="3125337" cy="2784570"/>
          </a:xfrm>
          <a:prstGeom prst="rect">
            <a:avLst/>
          </a:prstGeom>
          <a:noFill/>
          <a:ln w="9525">
            <a:noFill/>
            <a:miter lim="800000"/>
            <a:headEnd/>
            <a:tailEnd/>
          </a:ln>
        </p:spPr>
      </p:pic>
    </p:spTree>
    <p:extLst>
      <p:ext uri="{BB962C8B-B14F-4D97-AF65-F5344CB8AC3E}">
        <p14:creationId xmlns:p14="http://schemas.microsoft.com/office/powerpoint/2010/main" xmlns="" val="3874564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sz="quarter"/>
            <p:custDataLst>
              <p:tags r:id="rId2"/>
            </p:custDataLst>
          </p:nvPr>
        </p:nvSpPr>
        <p:spPr bwMode="auto">
          <a:xfrm>
            <a:off x="446088" y="214313"/>
            <a:ext cx="8229600" cy="639762"/>
          </a:xfrm>
          <a:noFill/>
          <a:ln>
            <a:miter lim="800000"/>
            <a:headEnd/>
            <a:tailEnd/>
          </a:ln>
        </p:spPr>
        <p:txBody>
          <a:bodyPr vert="horz" wrap="square" numCol="1" anchor="t" anchorCtr="0" compatLnSpc="1">
            <a:prstTxWarp prst="textNoShape">
              <a:avLst/>
            </a:prstTxWarp>
          </a:bodyPr>
          <a:lstStyle/>
          <a:p>
            <a:r>
              <a:rPr lang="en-US" sz="2800" dirty="0" smtClean="0">
                <a:latin typeface="Calibri" pitchFamily="34" charset="0"/>
                <a:ea typeface="ＭＳ Ｐゴシック" pitchFamily="34" charset="-128"/>
              </a:rPr>
              <a:t>Results of Community Participatory Action </a:t>
            </a:r>
            <a:r>
              <a:rPr lang="en-US" dirty="0" smtClean="0">
                <a:latin typeface="Calibri" pitchFamily="34" charset="0"/>
                <a:ea typeface="ＭＳ Ｐゴシック" pitchFamily="34" charset="-128"/>
              </a:rPr>
              <a:t>Research</a:t>
            </a:r>
            <a:endParaRPr lang="en-US" sz="2800" dirty="0" smtClean="0">
              <a:latin typeface="Calibri" pitchFamily="34" charset="0"/>
              <a:ea typeface="ＭＳ Ｐゴシック" pitchFamily="34" charset="-128"/>
            </a:endParaRPr>
          </a:p>
        </p:txBody>
      </p:sp>
      <p:graphicFrame>
        <p:nvGraphicFramePr>
          <p:cNvPr id="6" name="Chart 5"/>
          <p:cNvGraphicFramePr/>
          <p:nvPr>
            <p:custDataLst>
              <p:tags r:id="rId3"/>
            </p:custDataLst>
          </p:nvPr>
        </p:nvGraphicFramePr>
        <p:xfrm>
          <a:off x="3446585" y="1371600"/>
          <a:ext cx="5697416" cy="5486400"/>
        </p:xfrm>
        <a:graphic>
          <a:graphicData uri="http://schemas.openxmlformats.org/drawingml/2006/chart">
            <c:chart xmlns:c="http://schemas.openxmlformats.org/drawingml/2006/chart" xmlns:r="http://schemas.openxmlformats.org/officeDocument/2006/relationships" r:id="rId7"/>
          </a:graphicData>
        </a:graphic>
      </p:graphicFrame>
      <p:sp>
        <p:nvSpPr>
          <p:cNvPr id="17412" name="TextBox 6"/>
          <p:cNvSpPr txBox="1">
            <a:spLocks noChangeArrowheads="1"/>
          </p:cNvSpPr>
          <p:nvPr>
            <p:custDataLst>
              <p:tags r:id="rId4"/>
            </p:custDataLst>
          </p:nvPr>
        </p:nvSpPr>
        <p:spPr bwMode="auto">
          <a:xfrm>
            <a:off x="211138" y="1295400"/>
            <a:ext cx="3376612" cy="4833938"/>
          </a:xfrm>
          <a:prstGeom prst="rect">
            <a:avLst/>
          </a:prstGeom>
          <a:noFill/>
          <a:ln w="9525">
            <a:noFill/>
            <a:miter lim="800000"/>
            <a:headEnd/>
            <a:tailEnd/>
          </a:ln>
        </p:spPr>
        <p:txBody>
          <a:bodyPr lIns="87276" tIns="43638" rIns="87276" bIns="43638">
            <a:spAutoFit/>
          </a:bodyPr>
          <a:lstStyle/>
          <a:p>
            <a:r>
              <a:rPr lang="en-US" sz="2700" dirty="0">
                <a:latin typeface="Calibri" pitchFamily="34" charset="0"/>
              </a:rPr>
              <a:t>Improvements in Key Behavioral Areas: </a:t>
            </a:r>
          </a:p>
          <a:p>
            <a:endParaRPr lang="en-US" sz="2700" dirty="0">
              <a:latin typeface="Calibri" pitchFamily="34" charset="0"/>
            </a:endParaRPr>
          </a:p>
          <a:p>
            <a:pPr>
              <a:spcAft>
                <a:spcPts val="575"/>
              </a:spcAft>
              <a:buClr>
                <a:srgbClr val="595959"/>
              </a:buClr>
              <a:buSzPct val="111000"/>
              <a:buFont typeface="Wingdings" pitchFamily="2" charset="2"/>
              <a:buChar char="ü"/>
            </a:pPr>
            <a:r>
              <a:rPr lang="en-US" sz="2300" dirty="0">
                <a:latin typeface="Calibri" pitchFamily="34" charset="0"/>
              </a:rPr>
              <a:t> Reporting</a:t>
            </a:r>
          </a:p>
          <a:p>
            <a:pPr>
              <a:spcAft>
                <a:spcPts val="575"/>
              </a:spcAft>
              <a:buClr>
                <a:srgbClr val="595959"/>
              </a:buClr>
              <a:buSzPct val="111000"/>
              <a:buFont typeface="Wingdings" pitchFamily="2" charset="2"/>
              <a:buChar char="ü"/>
            </a:pPr>
            <a:r>
              <a:rPr lang="en-US" sz="2300" dirty="0">
                <a:latin typeface="Calibri" pitchFamily="34" charset="0"/>
              </a:rPr>
              <a:t> Quarantine </a:t>
            </a:r>
          </a:p>
          <a:p>
            <a:pPr>
              <a:spcAft>
                <a:spcPts val="575"/>
              </a:spcAft>
              <a:buClr>
                <a:srgbClr val="595959"/>
              </a:buClr>
              <a:buSzPct val="111000"/>
              <a:buFont typeface="Wingdings" pitchFamily="2" charset="2"/>
              <a:buChar char="ü"/>
            </a:pPr>
            <a:r>
              <a:rPr lang="en-US" sz="2300" dirty="0">
                <a:latin typeface="Calibri" pitchFamily="34" charset="0"/>
              </a:rPr>
              <a:t> Separation </a:t>
            </a:r>
          </a:p>
          <a:p>
            <a:pPr>
              <a:spcAft>
                <a:spcPts val="575"/>
              </a:spcAft>
              <a:buClr>
                <a:srgbClr val="595959"/>
              </a:buClr>
              <a:buSzPct val="111000"/>
              <a:buFont typeface="Wingdings" pitchFamily="2" charset="2"/>
              <a:buChar char="ü"/>
            </a:pPr>
            <a:r>
              <a:rPr lang="en-US" sz="2300" dirty="0">
                <a:latin typeface="Calibri" pitchFamily="34" charset="0"/>
              </a:rPr>
              <a:t> Night-time Housing</a:t>
            </a:r>
          </a:p>
          <a:p>
            <a:pPr>
              <a:spcAft>
                <a:spcPts val="575"/>
              </a:spcAft>
              <a:buClr>
                <a:srgbClr val="595959"/>
              </a:buClr>
              <a:buSzPct val="111000"/>
              <a:buFont typeface="Wingdings" pitchFamily="2" charset="2"/>
              <a:buChar char="ü"/>
            </a:pPr>
            <a:r>
              <a:rPr lang="en-US" sz="2300" dirty="0">
                <a:latin typeface="Calibri" pitchFamily="34" charset="0"/>
              </a:rPr>
              <a:t>Fewer Poultry </a:t>
            </a:r>
          </a:p>
          <a:p>
            <a:pPr>
              <a:spcAft>
                <a:spcPts val="575"/>
              </a:spcAft>
              <a:buClr>
                <a:srgbClr val="595959"/>
              </a:buClr>
              <a:buSzPct val="111000"/>
            </a:pPr>
            <a:r>
              <a:rPr lang="en-US" sz="2300" dirty="0">
                <a:latin typeface="Calibri" pitchFamily="34" charset="0"/>
              </a:rPr>
              <a:t>   Brought into Village</a:t>
            </a:r>
          </a:p>
          <a:p>
            <a:pPr>
              <a:spcAft>
                <a:spcPts val="575"/>
              </a:spcAft>
              <a:buClr>
                <a:srgbClr val="595959"/>
              </a:buClr>
              <a:buSzPct val="111000"/>
              <a:buFont typeface="Wingdings" pitchFamily="2" charset="2"/>
              <a:buChar char="ü"/>
            </a:pPr>
            <a:r>
              <a:rPr lang="en-US" sz="2300" dirty="0">
                <a:latin typeface="Calibri" pitchFamily="34" charset="0"/>
              </a:rPr>
              <a:t> Provide Clean Feed/</a:t>
            </a:r>
          </a:p>
          <a:p>
            <a:pPr>
              <a:spcAft>
                <a:spcPts val="575"/>
              </a:spcAft>
              <a:buClr>
                <a:srgbClr val="595959"/>
              </a:buClr>
              <a:buSzPct val="111000"/>
            </a:pPr>
            <a:r>
              <a:rPr lang="en-US" sz="2300" dirty="0">
                <a:latin typeface="Calibri" pitchFamily="34" charset="0"/>
              </a:rPr>
              <a:t>    Water</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67796" y="54592"/>
            <a:ext cx="8425828" cy="992188"/>
          </a:xfrm>
        </p:spPr>
        <p:txBody>
          <a:bodyPr/>
          <a:lstStyle/>
          <a:p>
            <a:r>
              <a:rPr lang="en-US" sz="3600" dirty="0" smtClean="0">
                <a:ea typeface="ＭＳ Ｐゴシック" charset="-128"/>
              </a:rPr>
              <a:t>Lessons learned</a:t>
            </a:r>
          </a:p>
        </p:txBody>
      </p:sp>
      <p:sp>
        <p:nvSpPr>
          <p:cNvPr id="11267" name="Content Placeholder 2"/>
          <p:cNvSpPr>
            <a:spLocks noGrp="1"/>
          </p:cNvSpPr>
          <p:nvPr>
            <p:ph idx="1"/>
          </p:nvPr>
        </p:nvSpPr>
        <p:spPr>
          <a:xfrm>
            <a:off x="313902" y="1100893"/>
            <a:ext cx="8666325" cy="5208587"/>
          </a:xfrm>
        </p:spPr>
        <p:txBody>
          <a:bodyPr/>
          <a:lstStyle/>
          <a:p>
            <a:pPr lvl="1">
              <a:buFont typeface="Arial" pitchFamily="34" charset="0"/>
              <a:buChar char="•"/>
            </a:pPr>
            <a:endParaRPr lang="en-US" sz="2000" dirty="0" smtClean="0"/>
          </a:p>
          <a:p>
            <a:pPr lvl="1"/>
            <a:endParaRPr lang="en-US" sz="2000" dirty="0" smtClean="0">
              <a:ea typeface="ＭＳ Ｐゴシック" charset="-128"/>
            </a:endParaRPr>
          </a:p>
        </p:txBody>
      </p:sp>
      <p:sp>
        <p:nvSpPr>
          <p:cNvPr id="4" name="Content Placeholder 3"/>
          <p:cNvSpPr txBox="1">
            <a:spLocks/>
          </p:cNvSpPr>
          <p:nvPr/>
        </p:nvSpPr>
        <p:spPr bwMode="auto">
          <a:xfrm>
            <a:off x="457200" y="1101725"/>
            <a:ext cx="8236424" cy="5094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Char char="•"/>
              <a:tabLst/>
              <a:defRPr/>
            </a:pPr>
            <a:r>
              <a:rPr lang="en-US" sz="2800" dirty="0" smtClean="0">
                <a:latin typeface="+mn-lt"/>
              </a:rPr>
              <a:t>Ensuring communication effectiveness in engaging community participation rests on critical interventions: </a:t>
            </a:r>
          </a:p>
          <a:p>
            <a:pPr marL="800100" lvl="1" indent="-342900" eaLnBrk="0" hangingPunct="0">
              <a:spcBef>
                <a:spcPct val="20000"/>
              </a:spcBef>
              <a:buClr>
                <a:srgbClr val="AFBD21"/>
              </a:buClr>
              <a:buFont typeface="Wingdings" pitchFamily="2" charset="2"/>
              <a:buChar char="Ø"/>
              <a:defRPr/>
            </a:pPr>
            <a:r>
              <a:rPr lang="en-US" sz="2800" dirty="0" smtClean="0">
                <a:latin typeface="+mn-lt"/>
              </a:rPr>
              <a:t>Resource/funds availability</a:t>
            </a:r>
          </a:p>
          <a:p>
            <a:pPr marL="800100" lvl="1" indent="-342900" eaLnBrk="0" hangingPunct="0">
              <a:spcBef>
                <a:spcPct val="20000"/>
              </a:spcBef>
              <a:buClr>
                <a:srgbClr val="AFBD21"/>
              </a:buClr>
              <a:buFont typeface="Wingdings" pitchFamily="2" charset="2"/>
              <a:buChar char="Ø"/>
              <a:defRPr/>
            </a:pPr>
            <a:r>
              <a:rPr lang="en-US" sz="2800" dirty="0" smtClean="0">
                <a:latin typeface="+mn-lt"/>
              </a:rPr>
              <a:t>Engaging community leaders and </a:t>
            </a:r>
            <a:r>
              <a:rPr lang="en-US" sz="2800" dirty="0" err="1" smtClean="0">
                <a:latin typeface="+mn-lt"/>
              </a:rPr>
              <a:t>influentials</a:t>
            </a:r>
            <a:endParaRPr lang="en-US" sz="2800" dirty="0" smtClean="0">
              <a:latin typeface="+mn-lt"/>
            </a:endParaRPr>
          </a:p>
          <a:p>
            <a:pPr marL="800100" lvl="1" indent="-342900" eaLnBrk="0" hangingPunct="0">
              <a:spcBef>
                <a:spcPct val="20000"/>
              </a:spcBef>
              <a:buClr>
                <a:srgbClr val="AFBD21"/>
              </a:buClr>
              <a:buFont typeface="Wingdings" pitchFamily="2" charset="2"/>
              <a:buChar char="Ø"/>
              <a:defRPr/>
            </a:pPr>
            <a:r>
              <a:rPr lang="en-US" sz="2800" dirty="0" smtClean="0">
                <a:latin typeface="+mn-lt"/>
                <a:cs typeface="Arial" pitchFamily="34" charset="0"/>
              </a:rPr>
              <a:t>Fostering networks that mobilize social support</a:t>
            </a:r>
          </a:p>
          <a:p>
            <a:pPr marL="800100" lvl="1" indent="-342900" eaLnBrk="0" hangingPunct="0">
              <a:spcBef>
                <a:spcPct val="20000"/>
              </a:spcBef>
              <a:buClr>
                <a:srgbClr val="AFBD21"/>
              </a:buClr>
              <a:buFont typeface="Wingdings" pitchFamily="2" charset="2"/>
              <a:buChar char="Ø"/>
              <a:defRPr/>
            </a:pPr>
            <a:r>
              <a:rPr lang="en-US" sz="2800" dirty="0" smtClean="0">
                <a:latin typeface="+mn-lt"/>
                <a:cs typeface="Arial" pitchFamily="34" charset="0"/>
              </a:rPr>
              <a:t> Involving the community in the communication planning process, a forum that offers them the opportunity to give input into decision making about their current practices</a:t>
            </a:r>
          </a:p>
          <a:p>
            <a:pPr marL="800100" lvl="1" indent="-342900" eaLnBrk="0" hangingPunct="0">
              <a:spcBef>
                <a:spcPct val="20000"/>
              </a:spcBef>
              <a:buClr>
                <a:srgbClr val="AFBD21"/>
              </a:buClr>
              <a:defRPr/>
            </a:pPr>
            <a:endParaRPr lang="en-US" sz="2800" dirty="0" smtClean="0">
              <a:latin typeface="+mn-lt"/>
            </a:endParaRPr>
          </a:p>
        </p:txBody>
      </p:sp>
    </p:spTree>
    <p:extLst>
      <p:ext uri="{BB962C8B-B14F-4D97-AF65-F5344CB8AC3E}">
        <p14:creationId xmlns:p14="http://schemas.microsoft.com/office/powerpoint/2010/main" xmlns="" val="2856730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0"/>
            <a:ext cx="5950631" cy="992188"/>
          </a:xfrm>
        </p:spPr>
        <p:txBody>
          <a:bodyPr/>
          <a:lstStyle/>
          <a:p>
            <a:r>
              <a:rPr lang="en-US" dirty="0" smtClean="0"/>
              <a:t> Communication </a:t>
            </a:r>
          </a:p>
        </p:txBody>
      </p:sp>
      <p:pic>
        <p:nvPicPr>
          <p:cNvPr id="4" name="Content Placeholder 3" descr="C:\Users\lt\Desktop\DSC04127.JPG"/>
          <p:cNvPicPr>
            <a:picLocks noGrp="1"/>
          </p:cNvPicPr>
          <p:nvPr>
            <p:ph idx="1"/>
          </p:nvPr>
        </p:nvPicPr>
        <p:blipFill>
          <a:blip r:embed="rId3" cstate="print"/>
          <a:srcRect/>
          <a:stretch>
            <a:fillRect/>
          </a:stretch>
        </p:blipFill>
        <p:spPr bwMode="auto">
          <a:xfrm>
            <a:off x="6502348" y="2329543"/>
            <a:ext cx="2260652" cy="2220686"/>
          </a:xfrm>
          <a:prstGeom prst="rect">
            <a:avLst/>
          </a:prstGeom>
          <a:noFill/>
          <a:ln w="9525">
            <a:noFill/>
            <a:miter lim="800000"/>
            <a:headEnd/>
            <a:tailEnd/>
          </a:ln>
        </p:spPr>
      </p:pic>
      <p:pic>
        <p:nvPicPr>
          <p:cNvPr id="5" name="Picture 3" descr="C:\Users\lt\Desktop\DSC04135.JPG"/>
          <p:cNvPicPr>
            <a:picLocks noGrp="1" noChangeAspect="1" noChangeArrowheads="1"/>
          </p:cNvPicPr>
          <p:nvPr>
            <p:ph idx="1"/>
          </p:nvPr>
        </p:nvPicPr>
        <p:blipFill>
          <a:blip r:embed="rId4"/>
          <a:srcRect/>
          <a:stretch>
            <a:fillRect/>
          </a:stretch>
        </p:blipFill>
        <p:spPr bwMode="auto">
          <a:xfrm>
            <a:off x="185057" y="2038010"/>
            <a:ext cx="1965339" cy="2512219"/>
          </a:xfrm>
          <a:prstGeom prst="rect">
            <a:avLst/>
          </a:prstGeom>
          <a:noFill/>
        </p:spPr>
      </p:pic>
      <p:sp>
        <p:nvSpPr>
          <p:cNvPr id="7" name="TextBox 6"/>
          <p:cNvSpPr txBox="1"/>
          <p:nvPr/>
        </p:nvSpPr>
        <p:spPr>
          <a:xfrm>
            <a:off x="2481944" y="489857"/>
            <a:ext cx="3320142" cy="3539430"/>
          </a:xfrm>
          <a:prstGeom prst="rect">
            <a:avLst/>
          </a:prstGeom>
          <a:noFill/>
        </p:spPr>
        <p:txBody>
          <a:bodyPr wrap="square" rtlCol="0">
            <a:spAutoFit/>
          </a:bodyPr>
          <a:lstStyle/>
          <a:p>
            <a:endParaRPr lang="en-US" sz="3200" dirty="0" smtClean="0"/>
          </a:p>
          <a:p>
            <a:endParaRPr lang="en-US" sz="3200" dirty="0" smtClean="0"/>
          </a:p>
          <a:p>
            <a:endParaRPr lang="en-US" sz="3200" dirty="0" smtClean="0"/>
          </a:p>
          <a:p>
            <a:pPr algn="ctr"/>
            <a:r>
              <a:rPr lang="en-US" sz="3200" dirty="0" smtClean="0"/>
              <a:t>Risk</a:t>
            </a:r>
          </a:p>
          <a:p>
            <a:pPr algn="ctr"/>
            <a:r>
              <a:rPr lang="en-US" sz="3200" dirty="0" smtClean="0"/>
              <a:t>Decision making </a:t>
            </a:r>
          </a:p>
          <a:p>
            <a:pPr algn="ctr"/>
            <a:r>
              <a:rPr lang="en-US" sz="3200" dirty="0" smtClean="0"/>
              <a:t>Practice </a:t>
            </a:r>
          </a:p>
          <a:p>
            <a:pPr algn="ctr"/>
            <a:r>
              <a:rPr lang="en-US" sz="3200" dirty="0" smtClean="0"/>
              <a:t>Adaptation </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bwMode="auto">
          <a:xfrm>
            <a:off x="122828" y="-996287"/>
            <a:ext cx="11682483" cy="7360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742950" marR="0" lvl="1" indent="-285750" algn="l" defTabSz="457200" rtl="0" eaLnBrk="0" fontAlgn="base" latinLnBrk="0" hangingPunct="0">
              <a:lnSpc>
                <a:spcPct val="100000"/>
              </a:lnSpc>
              <a:spcBef>
                <a:spcPct val="20000"/>
              </a:spcBef>
              <a:spcAft>
                <a:spcPct val="0"/>
              </a:spcAft>
              <a:buClr>
                <a:srgbClr val="AFBD21"/>
              </a:buClr>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charset="-128"/>
              <a:cs typeface="+mn-cs"/>
            </a:endParaRPr>
          </a:p>
          <a:p>
            <a:pPr marL="742950" marR="0" lvl="1" indent="-285750" algn="l" defTabSz="457200" rtl="0" eaLnBrk="0" fontAlgn="base" latinLnBrk="0" hangingPunct="0">
              <a:lnSpc>
                <a:spcPct val="100000"/>
              </a:lnSpc>
              <a:spcBef>
                <a:spcPct val="20000"/>
              </a:spcBef>
              <a:spcAft>
                <a:spcPct val="0"/>
              </a:spcAft>
              <a:buClr>
                <a:srgbClr val="AFBD21"/>
              </a:buClr>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0" fontAlgn="base" latinLnBrk="0" hangingPunct="0">
              <a:lnSpc>
                <a:spcPct val="100000"/>
              </a:lnSpc>
              <a:spcBef>
                <a:spcPct val="20000"/>
              </a:spcBef>
              <a:spcAft>
                <a:spcPct val="0"/>
              </a:spcAft>
              <a:buClr>
                <a:srgbClr val="AFBD21"/>
              </a:buClr>
              <a:buSzTx/>
              <a:buFont typeface="Arial"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charset="-128"/>
              <a:cs typeface="+mn-cs"/>
            </a:endParaRPr>
          </a:p>
        </p:txBody>
      </p:sp>
      <p:sp>
        <p:nvSpPr>
          <p:cNvPr id="4" name="Content Placeholder 2"/>
          <p:cNvSpPr>
            <a:spLocks noGrp="1"/>
          </p:cNvSpPr>
          <p:nvPr>
            <p:ph idx="1"/>
          </p:nvPr>
        </p:nvSpPr>
        <p:spPr>
          <a:xfrm>
            <a:off x="259307" y="1101725"/>
            <a:ext cx="8543499" cy="2697389"/>
          </a:xfrm>
        </p:spPr>
        <p:txBody>
          <a:bodyPr/>
          <a:lstStyle/>
          <a:p>
            <a:pPr lvl="1">
              <a:buFont typeface="Wingdings" pitchFamily="2" charset="2"/>
              <a:buChar char="Ø"/>
              <a:defRPr/>
            </a:pPr>
            <a:endParaRPr lang="th-TH" dirty="0" smtClean="0"/>
          </a:p>
          <a:p>
            <a:pPr algn="ctr">
              <a:buNone/>
            </a:pPr>
            <a:r>
              <a:rPr lang="en-US" dirty="0" smtClean="0"/>
              <a:t>Thank you!</a:t>
            </a:r>
          </a:p>
          <a:p>
            <a:pPr>
              <a:buNone/>
            </a:pPr>
            <a:endParaRPr lang="en-US" dirty="0" smtClean="0"/>
          </a:p>
          <a:p>
            <a:pPr>
              <a:buNone/>
            </a:pPr>
            <a:r>
              <a:rPr lang="en-US" dirty="0" smtClean="0"/>
              <a:t>           Follow us  on    </a:t>
            </a:r>
            <a:r>
              <a:rPr lang="en-US" dirty="0" smtClean="0">
                <a:solidFill>
                  <a:schemeClr val="tx2"/>
                </a:solidFill>
              </a:rPr>
              <a:t>http://mekong.aed.org</a:t>
            </a:r>
          </a:p>
          <a:p>
            <a:pPr>
              <a:buNone/>
            </a:pPr>
            <a:endParaRPr lang="en-US" dirty="0"/>
          </a:p>
        </p:txBody>
      </p:sp>
      <p:sp>
        <p:nvSpPr>
          <p:cNvPr id="5" name="Title 1"/>
          <p:cNvSpPr>
            <a:spLocks noGrp="1"/>
          </p:cNvSpPr>
          <p:nvPr>
            <p:ph type="title"/>
          </p:nvPr>
        </p:nvSpPr>
        <p:spPr>
          <a:xfrm>
            <a:off x="122238" y="53975"/>
            <a:ext cx="9117012" cy="992188"/>
          </a:xfrm>
        </p:spPr>
        <p:txBody>
          <a:bodyPr/>
          <a:lstStyle/>
          <a:p>
            <a:endParaRPr lang="en-US" sz="3600" dirty="0" smtClean="0">
              <a:ea typeface="ＭＳ Ｐゴシック" charset="-128"/>
            </a:endParaRPr>
          </a:p>
        </p:txBody>
      </p:sp>
      <p:pic>
        <p:nvPicPr>
          <p:cNvPr id="39938" name="Picture 2"/>
          <p:cNvPicPr>
            <a:picLocks noChangeAspect="1" noChangeArrowheads="1"/>
          </p:cNvPicPr>
          <p:nvPr/>
        </p:nvPicPr>
        <p:blipFill>
          <a:blip r:embed="rId3"/>
          <a:srcRect/>
          <a:stretch>
            <a:fillRect/>
          </a:stretch>
        </p:blipFill>
        <p:spPr bwMode="auto">
          <a:xfrm>
            <a:off x="1" y="3352800"/>
            <a:ext cx="9144000" cy="3011271"/>
          </a:xfrm>
          <a:prstGeom prst="rect">
            <a:avLst/>
          </a:prstGeom>
          <a:noFill/>
          <a:ln w="9525">
            <a:noFill/>
            <a:miter lim="800000"/>
            <a:headEnd/>
            <a:tailEnd/>
          </a:ln>
          <a:effectLst/>
        </p:spPr>
      </p:pic>
    </p:spTree>
    <p:extLst>
      <p:ext uri="{BB962C8B-B14F-4D97-AF65-F5344CB8AC3E}">
        <p14:creationId xmlns="" xmlns:p14="http://schemas.microsoft.com/office/powerpoint/2010/main" val="2856730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Our Work </a:t>
            </a:r>
            <a:endParaRPr lang="th-TH" sz="3200" dirty="0"/>
          </a:p>
        </p:txBody>
      </p:sp>
      <p:sp>
        <p:nvSpPr>
          <p:cNvPr id="3" name="Content Placeholder 2"/>
          <p:cNvSpPr>
            <a:spLocks noGrp="1"/>
          </p:cNvSpPr>
          <p:nvPr>
            <p:ph idx="1"/>
          </p:nvPr>
        </p:nvSpPr>
        <p:spPr>
          <a:xfrm>
            <a:off x="457200" y="1101725"/>
            <a:ext cx="8686800" cy="5024438"/>
          </a:xfrm>
        </p:spPr>
        <p:txBody>
          <a:bodyPr/>
          <a:lstStyle/>
          <a:p>
            <a:pPr>
              <a:spcBef>
                <a:spcPts val="0"/>
              </a:spcBef>
              <a:buFont typeface="Arial" pitchFamily="34" charset="0"/>
              <a:buChar char="•"/>
            </a:pPr>
            <a:r>
              <a:rPr lang="en-US" sz="2400" dirty="0" smtClean="0"/>
              <a:t>Our EXPERTISE addresses major development issues: </a:t>
            </a:r>
          </a:p>
          <a:p>
            <a:pPr lvl="1">
              <a:spcBef>
                <a:spcPts val="0"/>
              </a:spcBef>
              <a:buFont typeface="Courier New" pitchFamily="49" charset="0"/>
              <a:buChar char="o"/>
            </a:pPr>
            <a:r>
              <a:rPr lang="en-US" sz="2400" dirty="0" smtClean="0"/>
              <a:t>agriculture and fisheries, environment, health,  education, private and civil society, governance,  economic development, technology, youth, research.</a:t>
            </a:r>
          </a:p>
          <a:p>
            <a:pPr lvl="1">
              <a:spcBef>
                <a:spcPts val="0"/>
              </a:spcBef>
              <a:buNone/>
            </a:pPr>
            <a:endParaRPr lang="en-US" sz="2400" dirty="0" smtClean="0"/>
          </a:p>
          <a:p>
            <a:pPr>
              <a:spcBef>
                <a:spcPts val="0"/>
              </a:spcBef>
              <a:buFont typeface="Arial" pitchFamily="34" charset="0"/>
              <a:buChar char="•"/>
            </a:pPr>
            <a:r>
              <a:rPr lang="en-US" sz="2400" dirty="0" smtClean="0"/>
              <a:t>We are committed to PARTNERSHIPS at every level.</a:t>
            </a:r>
          </a:p>
          <a:p>
            <a:pPr>
              <a:spcBef>
                <a:spcPts val="0"/>
              </a:spcBef>
              <a:buNone/>
            </a:pPr>
            <a:endParaRPr lang="en-US" sz="2400" dirty="0" smtClean="0"/>
          </a:p>
          <a:p>
            <a:pPr>
              <a:spcBef>
                <a:spcPts val="0"/>
              </a:spcBef>
              <a:buFont typeface="Arial" pitchFamily="34" charset="0"/>
              <a:buChar char="•"/>
            </a:pPr>
            <a:r>
              <a:rPr lang="en-US" sz="2400" dirty="0" smtClean="0"/>
              <a:t>Our multisectoral APPROACH  enables us to create lasting impact to individuals, communities and countries we serve.</a:t>
            </a:r>
          </a:p>
          <a:p>
            <a:pPr>
              <a:spcBef>
                <a:spcPts val="0"/>
              </a:spcBef>
              <a:buNone/>
            </a:pPr>
            <a:endParaRPr lang="en-US" sz="2400" dirty="0" smtClean="0"/>
          </a:p>
          <a:p>
            <a:pPr>
              <a:spcBef>
                <a:spcPts val="0"/>
              </a:spcBef>
              <a:buFont typeface="Arial" pitchFamily="34" charset="0"/>
              <a:buChar char="•"/>
            </a:pPr>
            <a:r>
              <a:rPr lang="en-US" sz="2400" dirty="0" smtClean="0"/>
              <a:t>We believe  that SUSTAINABILITY  comes from building the capacity of individuals, communities and countries to address their needs.</a:t>
            </a:r>
            <a:endParaRPr lang="th-TH"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lt\Desktop\DSC04127.JPG"/>
          <p:cNvPicPr>
            <a:picLocks noGrp="1"/>
          </p:cNvPicPr>
          <p:nvPr>
            <p:ph idx="1"/>
          </p:nvPr>
        </p:nvPicPr>
        <p:blipFill>
          <a:blip r:embed="rId3" cstate="print"/>
          <a:srcRect/>
          <a:stretch>
            <a:fillRect/>
          </a:stretch>
        </p:blipFill>
        <p:spPr bwMode="auto">
          <a:xfrm>
            <a:off x="0" y="1415143"/>
            <a:ext cx="5366657" cy="4477384"/>
          </a:xfrm>
          <a:prstGeom prst="rect">
            <a:avLst/>
          </a:prstGeom>
          <a:noFill/>
          <a:ln w="9525">
            <a:noFill/>
            <a:miter lim="800000"/>
            <a:headEnd/>
            <a:tailEnd/>
          </a:ln>
        </p:spPr>
      </p:pic>
      <p:sp>
        <p:nvSpPr>
          <p:cNvPr id="35842" name="Text Box 2"/>
          <p:cNvSpPr txBox="1">
            <a:spLocks noChangeArrowheads="1"/>
          </p:cNvSpPr>
          <p:nvPr/>
        </p:nvSpPr>
        <p:spPr bwMode="auto">
          <a:xfrm>
            <a:off x="5584371" y="1273629"/>
            <a:ext cx="3276600" cy="461889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TW" sz="2000" b="0" i="0" u="none" strike="noStrike" cap="none" normalizeH="0" baseline="0" dirty="0" smtClean="0">
                <a:ln>
                  <a:noFill/>
                </a:ln>
                <a:solidFill>
                  <a:schemeClr val="tx1"/>
                </a:solidFill>
                <a:effectLst/>
                <a:latin typeface="Arial" pitchFamily="34" charset="0"/>
                <a:ea typeface="PMingLiU" pitchFamily="18" charset="-120"/>
                <a:cs typeface="DokChampa" pitchFamily="34" charset="-34"/>
              </a:rPr>
              <a:t>Mrs. </a:t>
            </a:r>
            <a:r>
              <a:rPr kumimoji="0" lang="en-US" altLang="zh-TW" sz="2000" b="0" i="0" u="none" strike="noStrike" cap="none" normalizeH="0" baseline="0" dirty="0" err="1" smtClean="0">
                <a:ln>
                  <a:noFill/>
                </a:ln>
                <a:solidFill>
                  <a:schemeClr val="tx1"/>
                </a:solidFill>
                <a:effectLst/>
                <a:latin typeface="Arial" pitchFamily="34" charset="0"/>
                <a:ea typeface="PMingLiU" pitchFamily="18" charset="-120"/>
                <a:cs typeface="DokChampa" pitchFamily="34" charset="-34"/>
              </a:rPr>
              <a:t>Nga</a:t>
            </a:r>
            <a:r>
              <a:rPr kumimoji="0" lang="en-US" altLang="zh-TW" sz="2000" b="0" i="0" u="none" strike="noStrike" cap="none" normalizeH="0" baseline="0" dirty="0" smtClean="0">
                <a:ln>
                  <a:noFill/>
                </a:ln>
                <a:solidFill>
                  <a:schemeClr val="tx1"/>
                </a:solidFill>
                <a:effectLst/>
                <a:latin typeface="Arial" pitchFamily="34" charset="0"/>
                <a:ea typeface="PMingLiU" pitchFamily="18" charset="-120"/>
                <a:cs typeface="DokChampa" pitchFamily="34" charset="-34"/>
              </a:rPr>
              <a:t>, 48 years old, has been raising shrimps in inside the </a:t>
            </a:r>
            <a:r>
              <a:rPr kumimoji="0" lang="en-US" altLang="zh-TW" sz="2000" b="0" i="0" u="none" strike="noStrike" cap="none" normalizeH="0" baseline="0" dirty="0" err="1" smtClean="0">
                <a:ln>
                  <a:noFill/>
                </a:ln>
                <a:solidFill>
                  <a:schemeClr val="tx1"/>
                </a:solidFill>
                <a:effectLst/>
                <a:latin typeface="Arial" pitchFamily="34" charset="0"/>
                <a:ea typeface="PMingLiU" pitchFamily="18" charset="-120"/>
                <a:cs typeface="DokChampa" pitchFamily="34" charset="-34"/>
              </a:rPr>
              <a:t>Xuan</a:t>
            </a:r>
            <a:r>
              <a:rPr kumimoji="0" lang="en-US" altLang="zh-TW" sz="2000" b="0" i="0" u="none" strike="noStrike" cap="none" normalizeH="0" baseline="0" dirty="0" smtClean="0">
                <a:ln>
                  <a:noFill/>
                </a:ln>
                <a:solidFill>
                  <a:schemeClr val="tx1"/>
                </a:solidFill>
                <a:effectLst/>
                <a:latin typeface="Arial" pitchFamily="34" charset="0"/>
                <a:ea typeface="PMingLiU" pitchFamily="18" charset="-120"/>
                <a:cs typeface="DokChampa" pitchFamily="34" charset="-34"/>
              </a:rPr>
              <a:t> </a:t>
            </a:r>
            <a:r>
              <a:rPr kumimoji="0" lang="en-US" altLang="zh-TW" sz="2000" b="0" i="0" u="none" strike="noStrike" cap="none" normalizeH="0" baseline="0" dirty="0" err="1" smtClean="0">
                <a:ln>
                  <a:noFill/>
                </a:ln>
                <a:solidFill>
                  <a:schemeClr val="tx1"/>
                </a:solidFill>
                <a:effectLst/>
                <a:latin typeface="Arial" pitchFamily="34" charset="0"/>
                <a:ea typeface="PMingLiU" pitchFamily="18" charset="-120"/>
                <a:cs typeface="DokChampa" pitchFamily="34" charset="-34"/>
              </a:rPr>
              <a:t>Thuy</a:t>
            </a:r>
            <a:r>
              <a:rPr kumimoji="0" lang="en-US" altLang="zh-TW" sz="2000" b="0" i="0" u="none" strike="noStrike" cap="none" normalizeH="0" baseline="0" dirty="0" smtClean="0">
                <a:ln>
                  <a:noFill/>
                </a:ln>
                <a:solidFill>
                  <a:schemeClr val="tx1"/>
                </a:solidFill>
                <a:effectLst/>
                <a:latin typeface="Arial" pitchFamily="34" charset="0"/>
                <a:ea typeface="PMingLiU" pitchFamily="18" charset="-120"/>
                <a:cs typeface="DokChampa" pitchFamily="34" charset="-34"/>
              </a:rPr>
              <a:t> national park. </a:t>
            </a:r>
          </a:p>
          <a:p>
            <a:pPr marL="0" marR="0" lvl="0" indent="0" algn="l" defTabSz="914400" rtl="0" eaLnBrk="1" fontAlgn="base" latinLnBrk="0" hangingPunct="1">
              <a:lnSpc>
                <a:spcPct val="100000"/>
              </a:lnSpc>
              <a:spcBef>
                <a:spcPct val="0"/>
              </a:spcBef>
              <a:spcAft>
                <a:spcPts val="1000"/>
              </a:spcAft>
              <a:buClrTx/>
              <a:buSzTx/>
              <a:buFontTx/>
              <a:buNone/>
              <a:tabLst/>
            </a:pPr>
            <a:endParaRPr lang="en-US" altLang="zh-TW" sz="2000" dirty="0" smtClean="0">
              <a:latin typeface="Arial" pitchFamily="34" charset="0"/>
              <a:ea typeface="PMingLiU" pitchFamily="18" charset="-120"/>
              <a:cs typeface="DokChampa" pitchFamily="34" charset="-34"/>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TW" sz="2000" b="0" i="0" u="none" strike="noStrike" cap="none" normalizeH="0" baseline="0" dirty="0" smtClean="0">
                <a:ln>
                  <a:noFill/>
                </a:ln>
                <a:solidFill>
                  <a:schemeClr val="tx1"/>
                </a:solidFill>
                <a:effectLst/>
                <a:latin typeface="Arial" pitchFamily="34" charset="0"/>
                <a:ea typeface="PMingLiU" pitchFamily="18" charset="-120"/>
                <a:cs typeface="DokChampa" pitchFamily="34" charset="-34"/>
              </a:rPr>
              <a:t>“I don’t know climate change. I know that the weather has changed. When I was young, the weather was consistent. Today, the weather has become extremes.”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867" name="Picture 3" descr="C:\Users\lt\Desktop\DSC04135.JPG"/>
          <p:cNvPicPr>
            <a:picLocks noGrp="1" noChangeAspect="1" noChangeArrowheads="1"/>
          </p:cNvPicPr>
          <p:nvPr>
            <p:ph idx="1"/>
          </p:nvPr>
        </p:nvPicPr>
        <p:blipFill>
          <a:blip r:embed="rId3"/>
          <a:srcRect/>
          <a:stretch>
            <a:fillRect/>
          </a:stretch>
        </p:blipFill>
        <p:spPr bwMode="auto">
          <a:xfrm>
            <a:off x="1" y="1101725"/>
            <a:ext cx="3930678" cy="5024438"/>
          </a:xfrm>
          <a:prstGeom prst="rect">
            <a:avLst/>
          </a:prstGeom>
          <a:noFill/>
        </p:spPr>
      </p:pic>
      <p:sp>
        <p:nvSpPr>
          <p:cNvPr id="36869" name="Rectangle 5"/>
          <p:cNvSpPr>
            <a:spLocks noChangeArrowheads="1"/>
          </p:cNvSpPr>
          <p:nvPr/>
        </p:nvSpPr>
        <p:spPr bwMode="auto">
          <a:xfrm>
            <a:off x="4201886" y="1262744"/>
            <a:ext cx="4452257"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Mr</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Han</a:t>
            </a:r>
            <a:r>
              <a:rPr kumimoji="0" lang="en-US" sz="24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lang="en-US" sz="2400" dirty="0" smtClean="0">
                <a:latin typeface="Arial" pitchFamily="34" charset="0"/>
                <a:ea typeface="Calibri" pitchFamily="34" charset="0"/>
                <a:cs typeface="Arial" pitchFamily="34" charset="0"/>
              </a:rPr>
              <a:t>is into earthworm raising (</a:t>
            </a:r>
            <a:r>
              <a:rPr lang="en-US" sz="2400" dirty="0" err="1" smtClean="0">
                <a:latin typeface="Arial" pitchFamily="34" charset="0"/>
                <a:ea typeface="Calibri" pitchFamily="34" charset="0"/>
                <a:cs typeface="Arial" pitchFamily="34" charset="0"/>
              </a:rPr>
              <a:t>vermicomposting</a:t>
            </a:r>
            <a:r>
              <a:rPr lang="en-US" sz="2400" dirty="0" smtClean="0">
                <a:latin typeface="Arial" pitchFamily="34" charset="0"/>
                <a:ea typeface="Calibri"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latin typeface="Arial" pitchFamily="34" charset="0"/>
              <a:cs typeface="Arial" pitchFamily="34" charset="0"/>
            </a:endParaRPr>
          </a:p>
          <a:p>
            <a:pPr lvl="0" defTabSz="914400"/>
            <a:r>
              <a:rPr lang="en-US" sz="2400" dirty="0" smtClean="0">
                <a:latin typeface="Arial" pitchFamily="34" charset="0"/>
                <a:ea typeface="Calibri" pitchFamily="34" charset="0"/>
                <a:cs typeface="Arial" pitchFamily="34" charset="0"/>
              </a:rPr>
              <a:t>“People at my age, particularly the older ones get sick of </a:t>
            </a:r>
            <a:r>
              <a:rPr lang="en-US" sz="2400" i="1" dirty="0" smtClean="0">
                <a:latin typeface="Arial" pitchFamily="34" charset="0"/>
                <a:ea typeface="Calibri" pitchFamily="34" charset="0"/>
                <a:cs typeface="Arial" pitchFamily="34" charset="0"/>
              </a:rPr>
              <a:t>influenza</a:t>
            </a:r>
            <a:r>
              <a:rPr lang="en-US" sz="2400" dirty="0" smtClean="0">
                <a:latin typeface="Arial" pitchFamily="34" charset="0"/>
                <a:ea typeface="Calibri" pitchFamily="34" charset="0"/>
                <a:cs typeface="Arial" pitchFamily="34" charset="0"/>
              </a:rPr>
              <a:t> when the weather suddenly changes. But I am not worried of influenza; I can buy medicine at the pharmacy.”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1" cy="1436914"/>
          </a:xfrm>
        </p:spPr>
        <p:txBody>
          <a:bodyPr/>
          <a:lstStyle/>
          <a:p>
            <a:r>
              <a:rPr lang="en-US" dirty="0" smtClean="0"/>
              <a:t>What is common between a pandemic outbreak </a:t>
            </a:r>
            <a:br>
              <a:rPr lang="en-US" dirty="0" smtClean="0"/>
            </a:br>
            <a:r>
              <a:rPr lang="en-US" dirty="0" smtClean="0"/>
              <a:t>and climate change? </a:t>
            </a:r>
            <a:br>
              <a:rPr lang="en-US" dirty="0" smtClean="0"/>
            </a:b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No boundaries</a:t>
            </a:r>
          </a:p>
          <a:p>
            <a:pPr>
              <a:buFont typeface="Arial" pitchFamily="34" charset="0"/>
              <a:buChar char="•"/>
            </a:pPr>
            <a:r>
              <a:rPr lang="en-US" dirty="0" smtClean="0"/>
              <a:t>Event </a:t>
            </a:r>
          </a:p>
          <a:p>
            <a:pPr>
              <a:buFont typeface="Arial" pitchFamily="34" charset="0"/>
              <a:buChar char="•"/>
            </a:pPr>
            <a:r>
              <a:rPr lang="en-US" dirty="0" smtClean="0"/>
              <a:t>Crisis</a:t>
            </a:r>
          </a:p>
          <a:p>
            <a:pPr>
              <a:buFont typeface="Arial" pitchFamily="34" charset="0"/>
              <a:buChar char="•"/>
            </a:pPr>
            <a:r>
              <a:rPr lang="en-US" dirty="0" smtClean="0"/>
              <a:t>Emergency</a:t>
            </a:r>
          </a:p>
          <a:p>
            <a:pPr>
              <a:buFont typeface="Arial" pitchFamily="34" charset="0"/>
              <a:buChar char="•"/>
            </a:pPr>
            <a:r>
              <a:rPr lang="en-US" dirty="0" smtClean="0"/>
              <a:t>People at risk </a:t>
            </a:r>
          </a:p>
          <a:p>
            <a:pPr>
              <a:buFont typeface="Arial" pitchFamily="34" charset="0"/>
              <a:buChar char="•"/>
            </a:pPr>
            <a:r>
              <a:rPr lang="en-US" dirty="0" smtClean="0"/>
              <a:t>Response</a:t>
            </a:r>
          </a:p>
          <a:p>
            <a:pPr>
              <a:buFont typeface="Arial" pitchFamily="34" charset="0"/>
              <a:buChar cha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899" y="1"/>
            <a:ext cx="8144300" cy="1119116"/>
          </a:xfrm>
        </p:spPr>
        <p:txBody>
          <a:bodyPr/>
          <a:lstStyle/>
          <a:p>
            <a:pPr algn="ctr"/>
            <a:r>
              <a:rPr lang="en-US" dirty="0" smtClean="0"/>
              <a:t>Lessons from the field experiences of FHI360  </a:t>
            </a:r>
            <a:endParaRPr lang="th-TH" dirty="0"/>
          </a:p>
        </p:txBody>
      </p:sp>
      <p:sp>
        <p:nvSpPr>
          <p:cNvPr id="3" name="Subtitle 2"/>
          <p:cNvSpPr>
            <a:spLocks noGrp="1"/>
          </p:cNvSpPr>
          <p:nvPr>
            <p:ph type="subTitle" idx="1"/>
          </p:nvPr>
        </p:nvSpPr>
        <p:spPr>
          <a:xfrm>
            <a:off x="313900" y="1119116"/>
            <a:ext cx="2702256" cy="5117911"/>
          </a:xfrm>
        </p:spPr>
        <p:txBody>
          <a:bodyPr/>
          <a:lstStyle/>
          <a:p>
            <a:pPr algn="l">
              <a:buFont typeface="Arial" pitchFamily="34" charset="0"/>
              <a:buChar char="•"/>
            </a:pPr>
            <a:r>
              <a:rPr lang="en-US" dirty="0" smtClean="0"/>
              <a:t> Communications in Change for Infectious Diseases in the Mekong Sub-region (MID-BCC)</a:t>
            </a:r>
          </a:p>
          <a:p>
            <a:pPr algn="l"/>
            <a:endParaRPr lang="en-US" dirty="0" smtClean="0"/>
          </a:p>
          <a:p>
            <a:pPr algn="l">
              <a:buFont typeface="Arial" pitchFamily="34" charset="0"/>
              <a:buChar char="•"/>
            </a:pPr>
            <a:r>
              <a:rPr lang="en-US" dirty="0" smtClean="0"/>
              <a:t> PREVENT </a:t>
            </a:r>
          </a:p>
          <a:p>
            <a:endParaRPr lang="en-US" dirty="0" smtClean="0"/>
          </a:p>
          <a:p>
            <a:r>
              <a:rPr lang="en-US" dirty="0" smtClean="0"/>
              <a:t> </a:t>
            </a:r>
          </a:p>
          <a:p>
            <a:endParaRPr lang="th-TH" dirty="0"/>
          </a:p>
        </p:txBody>
      </p:sp>
      <p:pic>
        <p:nvPicPr>
          <p:cNvPr id="6" name="Picture 2"/>
          <p:cNvPicPr>
            <a:picLocks noChangeAspect="1" noChangeArrowheads="1"/>
          </p:cNvPicPr>
          <p:nvPr/>
        </p:nvPicPr>
        <p:blipFill>
          <a:blip r:embed="rId3"/>
          <a:srcRect/>
          <a:stretch>
            <a:fillRect/>
          </a:stretch>
        </p:blipFill>
        <p:spPr bwMode="auto">
          <a:xfrm>
            <a:off x="3907971" y="947057"/>
            <a:ext cx="5236029" cy="54264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457200" y="259312"/>
            <a:ext cx="8686800" cy="641445"/>
          </a:xfrm>
          <a:prstGeom prst="rect">
            <a:avLst/>
          </a:prstGeom>
        </p:spPr>
        <p:txBody>
          <a:bodyPr/>
          <a:lstStyle>
            <a:lvl1pPr algn="l" defTabSz="457200" rtl="0" eaLnBrk="0" fontAlgn="base" hangingPunct="0">
              <a:spcBef>
                <a:spcPct val="0"/>
              </a:spcBef>
              <a:spcAft>
                <a:spcPct val="0"/>
              </a:spcAft>
              <a:defRPr sz="2800" b="1" kern="1200">
                <a:solidFill>
                  <a:srgbClr val="5C6F7A"/>
                </a:solidFill>
                <a:latin typeface="+mj-lt"/>
                <a:ea typeface="+mj-ea"/>
                <a:cs typeface="+mj-cs"/>
              </a:defRPr>
            </a:lvl1pPr>
            <a:lvl2pPr algn="l" defTabSz="457200" rtl="0" eaLnBrk="0" fontAlgn="base" hangingPunct="0">
              <a:spcBef>
                <a:spcPct val="0"/>
              </a:spcBef>
              <a:spcAft>
                <a:spcPct val="0"/>
              </a:spcAft>
              <a:defRPr sz="2800" b="1">
                <a:solidFill>
                  <a:srgbClr val="5C6F7A"/>
                </a:solidFill>
                <a:latin typeface="Calibri" pitchFamily="34" charset="0"/>
              </a:defRPr>
            </a:lvl2pPr>
            <a:lvl3pPr algn="l" defTabSz="457200" rtl="0" eaLnBrk="0" fontAlgn="base" hangingPunct="0">
              <a:spcBef>
                <a:spcPct val="0"/>
              </a:spcBef>
              <a:spcAft>
                <a:spcPct val="0"/>
              </a:spcAft>
              <a:defRPr sz="2800" b="1">
                <a:solidFill>
                  <a:srgbClr val="5C6F7A"/>
                </a:solidFill>
                <a:latin typeface="Calibri" pitchFamily="34" charset="0"/>
              </a:defRPr>
            </a:lvl3pPr>
            <a:lvl4pPr algn="l" defTabSz="457200" rtl="0" eaLnBrk="0" fontAlgn="base" hangingPunct="0">
              <a:spcBef>
                <a:spcPct val="0"/>
              </a:spcBef>
              <a:spcAft>
                <a:spcPct val="0"/>
              </a:spcAft>
              <a:defRPr sz="2800" b="1">
                <a:solidFill>
                  <a:srgbClr val="5C6F7A"/>
                </a:solidFill>
                <a:latin typeface="Calibri" pitchFamily="34" charset="0"/>
              </a:defRPr>
            </a:lvl4pPr>
            <a:lvl5pPr algn="l" defTabSz="457200" rtl="0" eaLnBrk="0" fontAlgn="base" hangingPunct="0">
              <a:spcBef>
                <a:spcPct val="0"/>
              </a:spcBef>
              <a:spcAft>
                <a:spcPct val="0"/>
              </a:spcAft>
              <a:defRPr sz="2800" b="1">
                <a:solidFill>
                  <a:srgbClr val="5C6F7A"/>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eaLnBrk="1" hangingPunct="1"/>
            <a:r>
              <a:rPr lang="en-US" sz="3200" dirty="0" smtClean="0"/>
              <a:t>Our strategy : Community-level communication</a:t>
            </a:r>
          </a:p>
        </p:txBody>
      </p:sp>
      <p:sp>
        <p:nvSpPr>
          <p:cNvPr id="3" name="Content Placeholder 2"/>
          <p:cNvSpPr txBox="1">
            <a:spLocks/>
          </p:cNvSpPr>
          <p:nvPr/>
        </p:nvSpPr>
        <p:spPr>
          <a:xfrm>
            <a:off x="457200" y="1310186"/>
            <a:ext cx="8229600" cy="4449169"/>
          </a:xfrm>
          <a:prstGeom prst="rect">
            <a:avLst/>
          </a:prstGeom>
        </p:spPr>
        <p:txBody>
          <a:bodyPr>
            <a:normAutofit fontScale="92500" lnSpcReduction="20000"/>
          </a:bodyPr>
          <a:lstStyle/>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Char char="•"/>
              <a:tabLst/>
              <a:defRPr/>
            </a:pPr>
            <a:endParaRPr lang="en-US" sz="2800" dirty="0" smtClean="0">
              <a:latin typeface="+mn-lt"/>
            </a:endParaRPr>
          </a:p>
          <a:p>
            <a:pPr marL="342900" indent="-342900" eaLnBrk="0" hangingPunct="0">
              <a:spcBef>
                <a:spcPct val="20000"/>
              </a:spcBef>
              <a:buClr>
                <a:srgbClr val="AFBD21"/>
              </a:buClr>
              <a:defRPr/>
            </a:pPr>
            <a:r>
              <a:rPr lang="en-US" sz="2800" dirty="0" smtClean="0">
                <a:latin typeface="Calibri" pitchFamily="34" charset="0"/>
              </a:rPr>
              <a:t>1</a:t>
            </a:r>
            <a:r>
              <a:rPr lang="en-US" sz="3000" dirty="0" smtClean="0">
                <a:latin typeface="Calibri" pitchFamily="34" charset="0"/>
              </a:rPr>
              <a:t>. Strengthening communication among community networks</a:t>
            </a:r>
          </a:p>
          <a:p>
            <a:pPr marL="342900" marR="0" lvl="0" indent="-342900" algn="l" defTabSz="457200" rtl="0" eaLnBrk="0" fontAlgn="base" latinLnBrk="0" hangingPunct="0">
              <a:lnSpc>
                <a:spcPct val="100000"/>
              </a:lnSpc>
              <a:spcBef>
                <a:spcPct val="20000"/>
              </a:spcBef>
              <a:spcAft>
                <a:spcPct val="0"/>
              </a:spcAft>
              <a:buClr>
                <a:srgbClr val="AFBD21"/>
              </a:buClr>
              <a:buSzTx/>
              <a:tabLst/>
              <a:defRPr/>
            </a:pPr>
            <a:r>
              <a:rPr lang="en-US" sz="3000" noProof="0" dirty="0" smtClean="0">
                <a:latin typeface="+mn-lt"/>
              </a:rPr>
              <a:t>2. Strengthening  the communication capacity of community leaders and health volunteers</a:t>
            </a:r>
          </a:p>
          <a:p>
            <a:pPr marL="342900" lvl="0" indent="-342900" eaLnBrk="0" hangingPunct="0">
              <a:spcBef>
                <a:spcPct val="20000"/>
              </a:spcBef>
              <a:buClr>
                <a:srgbClr val="AFBD21"/>
              </a:buClr>
              <a:defRPr/>
            </a:pPr>
            <a:r>
              <a:rPr lang="en-US" sz="3000" dirty="0" smtClean="0">
                <a:latin typeface="+mj-lt"/>
              </a:rPr>
              <a:t>3. </a:t>
            </a:r>
            <a:r>
              <a:rPr lang="en-US" sz="3000" dirty="0" smtClean="0">
                <a:latin typeface="Calibri" pitchFamily="34" charset="0"/>
              </a:rPr>
              <a:t>Drawing out community decision making though participatory action research</a:t>
            </a:r>
          </a:p>
          <a:p>
            <a:pPr marL="342900" lvl="0" indent="-342900" eaLnBrk="0" hangingPunct="0">
              <a:spcBef>
                <a:spcPct val="20000"/>
              </a:spcBef>
              <a:buClr>
                <a:srgbClr val="AFBD21"/>
              </a:buClr>
              <a:defRPr/>
            </a:pPr>
            <a:r>
              <a:rPr lang="en-US" sz="3000" dirty="0" smtClean="0">
                <a:latin typeface="Calibri" pitchFamily="34" charset="0"/>
              </a:rPr>
              <a:t>4. </a:t>
            </a:r>
            <a:r>
              <a:rPr lang="en-US" sz="3000" dirty="0" smtClean="0">
                <a:latin typeface="+mj-lt"/>
              </a:rPr>
              <a:t>Mobilizing community participation in risk reduction </a:t>
            </a:r>
            <a:endParaRPr lang="en-US" sz="3000" noProof="0" dirty="0" smtClean="0">
              <a:latin typeface="+mj-lt"/>
            </a:endParaRPr>
          </a:p>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Char char="•"/>
              <a:tabLst/>
              <a:defRPr/>
            </a:pPr>
            <a:endParaRPr lang="en-US" sz="2800" noProof="0" dirty="0" smtClean="0">
              <a:latin typeface="+mn-lt"/>
            </a:endParaRPr>
          </a:p>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
                <a:srgbClr val="AFBD21"/>
              </a:buClr>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 y="1"/>
            <a:ext cx="8980227" cy="954107"/>
          </a:xfrm>
          <a:prstGeom prst="rect">
            <a:avLst/>
          </a:prstGeom>
        </p:spPr>
        <p:txBody>
          <a:bodyPr wrap="square">
            <a:spAutoFit/>
          </a:bodyPr>
          <a:lstStyle/>
          <a:p>
            <a:pPr marL="342900" indent="-342900" eaLnBrk="0" hangingPunct="0">
              <a:spcBef>
                <a:spcPct val="20000"/>
              </a:spcBef>
              <a:buClr>
                <a:srgbClr val="AFBD21"/>
              </a:buClr>
              <a:defRPr/>
            </a:pPr>
            <a:r>
              <a:rPr lang="en-US" sz="2800" dirty="0" smtClean="0">
                <a:latin typeface="Calibri" pitchFamily="34" charset="0"/>
              </a:rPr>
              <a:t>1. Strengthening communication among community networks</a:t>
            </a:r>
          </a:p>
        </p:txBody>
      </p:sp>
      <p:pic>
        <p:nvPicPr>
          <p:cNvPr id="3" name="Picture 4" descr="C:\Documents and Settings\AED USER\Desktop\DSC00726.JPG"/>
          <p:cNvPicPr>
            <a:picLocks noChangeAspect="1" noChangeArrowheads="1"/>
          </p:cNvPicPr>
          <p:nvPr/>
        </p:nvPicPr>
        <p:blipFill>
          <a:blip r:embed="rId3"/>
          <a:srcRect/>
          <a:stretch>
            <a:fillRect/>
          </a:stretch>
        </p:blipFill>
        <p:spPr bwMode="auto">
          <a:xfrm>
            <a:off x="93440" y="1228299"/>
            <a:ext cx="3141080" cy="2494128"/>
          </a:xfrm>
          <a:prstGeom prst="rect">
            <a:avLst/>
          </a:prstGeom>
          <a:noFill/>
          <a:ln w="9525">
            <a:noFill/>
            <a:miter lim="800000"/>
            <a:headEnd/>
            <a:tailEnd/>
          </a:ln>
        </p:spPr>
      </p:pic>
      <p:pic>
        <p:nvPicPr>
          <p:cNvPr id="37891" name="Picture 3" descr="C:\Documents and Settings\AED USER\Desktop\DSC03485.JPG"/>
          <p:cNvPicPr>
            <a:picLocks noChangeAspect="1" noChangeArrowheads="1"/>
          </p:cNvPicPr>
          <p:nvPr/>
        </p:nvPicPr>
        <p:blipFill>
          <a:blip r:embed="rId4"/>
          <a:srcRect/>
          <a:stretch>
            <a:fillRect/>
          </a:stretch>
        </p:blipFill>
        <p:spPr bwMode="auto">
          <a:xfrm>
            <a:off x="3411940" y="1228299"/>
            <a:ext cx="2797791" cy="2494128"/>
          </a:xfrm>
          <a:prstGeom prst="rect">
            <a:avLst/>
          </a:prstGeom>
          <a:noFill/>
        </p:spPr>
      </p:pic>
      <p:sp>
        <p:nvSpPr>
          <p:cNvPr id="7" name="Content Placeholder 2"/>
          <p:cNvSpPr txBox="1">
            <a:spLocks/>
          </p:cNvSpPr>
          <p:nvPr/>
        </p:nvSpPr>
        <p:spPr>
          <a:xfrm>
            <a:off x="163773" y="4121625"/>
            <a:ext cx="8679976" cy="1897038"/>
          </a:xfrm>
          <a:prstGeom prst="rect">
            <a:avLst/>
          </a:prstGeom>
        </p:spPr>
        <p:txBody>
          <a:bodyPr>
            <a:normAutofit fontScale="85000" lnSpcReduction="10000"/>
          </a:bodyPr>
          <a:lstStyle/>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Char char="•"/>
              <a:tabLst/>
              <a:defRPr/>
            </a:pPr>
            <a:r>
              <a:rPr lang="en-US" sz="2800" noProof="0" dirty="0" smtClean="0">
                <a:latin typeface="+mn-lt"/>
              </a:rPr>
              <a:t>Trained Lao Women Union leaders  in using</a:t>
            </a:r>
            <a:r>
              <a:rPr lang="en-US" sz="2800" dirty="0" smtClean="0">
                <a:latin typeface="+mn-lt"/>
              </a:rPr>
              <a:t> SMS technology to monitor  cases  influenza-like illness in poultry and human.</a:t>
            </a:r>
          </a:p>
          <a:p>
            <a:pPr marL="342900" marR="0" lvl="0" indent="-342900" algn="l" defTabSz="457200" rtl="0" eaLnBrk="0" fontAlgn="base" latinLnBrk="0" hangingPunct="0">
              <a:lnSpc>
                <a:spcPct val="100000"/>
              </a:lnSpc>
              <a:spcBef>
                <a:spcPct val="20000"/>
              </a:spcBef>
              <a:spcAft>
                <a:spcPct val="0"/>
              </a:spcAft>
              <a:buClr>
                <a:srgbClr val="AFBD21"/>
              </a:buClr>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Mobilized</a:t>
            </a:r>
            <a:r>
              <a:rPr kumimoji="0" lang="en-US" sz="2800" b="0" i="0" u="none" strike="noStrike" kern="1200" cap="none" spc="0" normalizeH="0" noProof="0" dirty="0" smtClean="0">
                <a:ln>
                  <a:noFill/>
                </a:ln>
                <a:solidFill>
                  <a:schemeClr val="tx1"/>
                </a:solidFill>
                <a:effectLst/>
                <a:uLnTx/>
                <a:uFillTx/>
                <a:latin typeface="+mn-lt"/>
                <a:ea typeface="+mn-ea"/>
                <a:cs typeface="+mn-cs"/>
              </a:rPr>
              <a:t> Lao Women Union members in SMS-based price monitoring of poultry in twinned provinces of </a:t>
            </a:r>
            <a:r>
              <a:rPr kumimoji="0" lang="en-US" sz="2800" b="0" i="0" u="none" strike="noStrike" kern="1200" cap="none" spc="0" normalizeH="0" noProof="0" dirty="0" err="1" smtClean="0">
                <a:ln>
                  <a:noFill/>
                </a:ln>
                <a:solidFill>
                  <a:schemeClr val="tx1"/>
                </a:solidFill>
                <a:effectLst/>
                <a:uLnTx/>
                <a:uFillTx/>
                <a:latin typeface="+mn-lt"/>
                <a:ea typeface="+mn-ea"/>
                <a:cs typeface="+mn-cs"/>
              </a:rPr>
              <a:t>Savannakhet</a:t>
            </a:r>
            <a:r>
              <a:rPr kumimoji="0" lang="en-US" sz="2800" b="0" i="0" u="none" strike="noStrike" kern="1200" cap="none" spc="0" normalizeH="0" noProof="0" dirty="0" smtClean="0">
                <a:ln>
                  <a:noFill/>
                </a:ln>
                <a:solidFill>
                  <a:schemeClr val="tx1"/>
                </a:solidFill>
                <a:effectLst/>
                <a:uLnTx/>
                <a:uFillTx/>
                <a:latin typeface="+mn-lt"/>
                <a:ea typeface="+mn-ea"/>
                <a:cs typeface="+mn-cs"/>
              </a:rPr>
              <a:t> (Lao) and </a:t>
            </a:r>
            <a:r>
              <a:rPr kumimoji="0" lang="en-US" sz="2800" b="0" i="0" u="none" strike="noStrike" kern="1200" cap="none" spc="0" normalizeH="0" noProof="0" dirty="0" err="1" smtClean="0">
                <a:ln>
                  <a:noFill/>
                </a:ln>
                <a:solidFill>
                  <a:schemeClr val="tx1"/>
                </a:solidFill>
                <a:effectLst/>
                <a:uLnTx/>
                <a:uFillTx/>
                <a:latin typeface="+mn-lt"/>
                <a:ea typeface="+mn-ea"/>
                <a:cs typeface="+mn-cs"/>
              </a:rPr>
              <a:t>Mukdahan</a:t>
            </a:r>
            <a:r>
              <a:rPr kumimoji="0" lang="en-US" sz="2800" b="0" i="0" u="none" strike="noStrike" kern="1200" cap="none" spc="0" normalizeH="0" noProof="0" dirty="0" smtClean="0">
                <a:ln>
                  <a:noFill/>
                </a:ln>
                <a:solidFill>
                  <a:schemeClr val="tx1"/>
                </a:solidFill>
                <a:effectLst/>
                <a:uLnTx/>
                <a:uFillTx/>
                <a:latin typeface="+mn-lt"/>
                <a:ea typeface="+mn-ea"/>
                <a:cs typeface="+mn-cs"/>
              </a:rPr>
              <a:t> (Thailand)</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Hexagon 7"/>
          <p:cNvSpPr/>
          <p:nvPr/>
        </p:nvSpPr>
        <p:spPr>
          <a:xfrm>
            <a:off x="6209731" y="954108"/>
            <a:ext cx="3384645" cy="2962799"/>
          </a:xfrm>
          <a:prstGeom prst="hexagon">
            <a:avLst>
              <a:gd name="adj" fmla="val 16111"/>
              <a:gd name="vf" fmla="val 115470"/>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h-TH"/>
          </a:p>
        </p:txBody>
      </p:sp>
      <p:sp>
        <p:nvSpPr>
          <p:cNvPr id="9" name="TextBox 8"/>
          <p:cNvSpPr txBox="1"/>
          <p:nvPr/>
        </p:nvSpPr>
        <p:spPr>
          <a:xfrm>
            <a:off x="6701052" y="1414103"/>
            <a:ext cx="2142698" cy="2308324"/>
          </a:xfrm>
          <a:prstGeom prst="rect">
            <a:avLst/>
          </a:prstGeom>
          <a:noFill/>
        </p:spPr>
        <p:txBody>
          <a:bodyPr wrap="square" rtlCol="0">
            <a:spAutoFit/>
          </a:bodyPr>
          <a:lstStyle/>
          <a:p>
            <a:pPr algn="r"/>
            <a:r>
              <a:rPr lang="en-US" dirty="0" smtClean="0"/>
              <a:t>The Lao Women Union is a mass organization recognized by the government with its over 1,000 million members all over the country. </a:t>
            </a:r>
            <a:endParaRPr lang="th-TH"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871044" cy="992188"/>
          </a:xfrm>
        </p:spPr>
        <p:txBody>
          <a:bodyPr/>
          <a:lstStyle/>
          <a:p>
            <a:pPr marL="342900" lvl="0">
              <a:spcBef>
                <a:spcPct val="20000"/>
              </a:spcBef>
              <a:defRPr/>
            </a:pPr>
            <a:r>
              <a:rPr lang="en-US" dirty="0" smtClean="0"/>
              <a:t>2. Strengthening  the communication capacity of community leaders and health volunteers</a:t>
            </a:r>
          </a:p>
        </p:txBody>
      </p:sp>
      <p:sp>
        <p:nvSpPr>
          <p:cNvPr id="3" name="Content Placeholder 2"/>
          <p:cNvSpPr>
            <a:spLocks noGrp="1"/>
          </p:cNvSpPr>
          <p:nvPr>
            <p:ph idx="1"/>
          </p:nvPr>
        </p:nvSpPr>
        <p:spPr>
          <a:xfrm>
            <a:off x="163774" y="1101725"/>
            <a:ext cx="4899546" cy="5024438"/>
          </a:xfrm>
        </p:spPr>
        <p:txBody>
          <a:bodyPr/>
          <a:lstStyle/>
          <a:p>
            <a:pPr lvl="0"/>
            <a:r>
              <a:rPr lang="en-US" dirty="0" smtClean="0"/>
              <a:t>IPC skills of community leaders to become trusted sources of information</a:t>
            </a:r>
          </a:p>
          <a:p>
            <a:r>
              <a:rPr lang="en-US" dirty="0" smtClean="0"/>
              <a:t>Communication planning and advocacy  for pandemics to get support from their local leaders</a:t>
            </a:r>
          </a:p>
          <a:p>
            <a:r>
              <a:rPr lang="en-US" dirty="0" smtClean="0"/>
              <a:t>Provision of  advocacy tools, messages and materials  </a:t>
            </a:r>
          </a:p>
          <a:p>
            <a:pPr lvl="0"/>
            <a:endParaRPr lang="en-US" dirty="0" smtClean="0"/>
          </a:p>
          <a:p>
            <a:endParaRPr lang="th-TH" dirty="0"/>
          </a:p>
        </p:txBody>
      </p:sp>
      <p:pic>
        <p:nvPicPr>
          <p:cNvPr id="5" name="Picture 2" descr="C:\Documents and Settings\User\Desktop\DSC00032.JPG"/>
          <p:cNvPicPr>
            <a:picLocks noChangeAspect="1" noChangeArrowheads="1"/>
          </p:cNvPicPr>
          <p:nvPr/>
        </p:nvPicPr>
        <p:blipFill>
          <a:blip r:embed="rId3"/>
          <a:srcRect/>
          <a:stretch>
            <a:fillRect/>
          </a:stretch>
        </p:blipFill>
        <p:spPr bwMode="auto">
          <a:xfrm>
            <a:off x="5472752" y="3643952"/>
            <a:ext cx="3671248" cy="2704532"/>
          </a:xfrm>
          <a:prstGeom prst="rect">
            <a:avLst/>
          </a:prstGeom>
          <a:noFill/>
          <a:ln w="9525">
            <a:noFill/>
            <a:miter lim="800000"/>
            <a:headEnd/>
            <a:tailEnd/>
          </a:ln>
        </p:spPr>
      </p:pic>
      <p:pic>
        <p:nvPicPr>
          <p:cNvPr id="39938" name="Picture 2" descr="C:\Documents and Settings\AED USER\Desktop\DSC03898.JPG"/>
          <p:cNvPicPr>
            <a:picLocks noChangeAspect="1" noChangeArrowheads="1"/>
          </p:cNvPicPr>
          <p:nvPr/>
        </p:nvPicPr>
        <p:blipFill>
          <a:blip r:embed="rId4"/>
          <a:srcRect/>
          <a:stretch>
            <a:fillRect/>
          </a:stretch>
        </p:blipFill>
        <p:spPr bwMode="auto">
          <a:xfrm>
            <a:off x="5472752" y="992188"/>
            <a:ext cx="3671248" cy="2651764"/>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4gqeVNLy7Mf6sYrAoYdAcC"/>
</p:tagLst>
</file>

<file path=ppt/tags/tag10.xml><?xml version="1.0" encoding="utf-8"?>
<p:tagLst xmlns:a="http://schemas.openxmlformats.org/drawingml/2006/main" xmlns:r="http://schemas.openxmlformats.org/officeDocument/2006/relationships" xmlns:p="http://schemas.openxmlformats.org/presentationml/2006/main">
  <p:tag name="SHPNAME" val="DRAFT"/>
</p:tagLst>
</file>

<file path=ppt/tags/tag11.xml><?xml version="1.0" encoding="utf-8"?>
<p:tagLst xmlns:a="http://schemas.openxmlformats.org/drawingml/2006/main" xmlns:r="http://schemas.openxmlformats.org/officeDocument/2006/relationships" xmlns:p="http://schemas.openxmlformats.org/presentationml/2006/main">
  <p:tag name="DVSECTIONID" val="nJGCKs6z4hnMLzo7aLnsto"/>
</p:tagLst>
</file>

<file path=ppt/tags/tag12.xml><?xml version="1.0" encoding="utf-8"?>
<p:tagLst xmlns:a="http://schemas.openxmlformats.org/drawingml/2006/main" xmlns:r="http://schemas.openxmlformats.org/officeDocument/2006/relationships" xmlns:p="http://schemas.openxmlformats.org/presentationml/2006/main">
  <p:tag name="DVSHAPEID" val="EnUu8uBjk4CHaipnaLBPGe"/>
</p:tagLst>
</file>

<file path=ppt/tags/tag13.xml><?xml version="1.0" encoding="utf-8"?>
<p:tagLst xmlns:a="http://schemas.openxmlformats.org/drawingml/2006/main" xmlns:r="http://schemas.openxmlformats.org/officeDocument/2006/relationships" xmlns:p="http://schemas.openxmlformats.org/presentationml/2006/main">
  <p:tag name="DVSHAPEID" val="kB8xZR1yxRAuFBrMLUPQdh"/>
</p:tagLst>
</file>

<file path=ppt/tags/tag14.xml><?xml version="1.0" encoding="utf-8"?>
<p:tagLst xmlns:a="http://schemas.openxmlformats.org/drawingml/2006/main" xmlns:r="http://schemas.openxmlformats.org/officeDocument/2006/relationships" xmlns:p="http://schemas.openxmlformats.org/presentationml/2006/main">
  <p:tag name="DVSHAPEID" val="qwDb5vxVK4pq3jlBuKiLxL"/>
</p:tagLst>
</file>

<file path=ppt/tags/tag2.xml><?xml version="1.0" encoding="utf-8"?>
<p:tagLst xmlns:a="http://schemas.openxmlformats.org/drawingml/2006/main" xmlns:r="http://schemas.openxmlformats.org/officeDocument/2006/relationships" xmlns:p="http://schemas.openxmlformats.org/presentationml/2006/main">
  <p:tag name="DVSHAPEID" val="7bZidZcwXm3vHNRGrqzymW"/>
</p:tagLst>
</file>

<file path=ppt/tags/tag3.xml><?xml version="1.0" encoding="utf-8"?>
<p:tagLst xmlns:a="http://schemas.openxmlformats.org/drawingml/2006/main" xmlns:r="http://schemas.openxmlformats.org/officeDocument/2006/relationships" xmlns:p="http://schemas.openxmlformats.org/presentationml/2006/main">
  <p:tag name="DVSHAPEID" val="Nsei9kihoFkr9eeCzLlBOS"/>
</p:tagLst>
</file>

<file path=ppt/tags/tag4.xml><?xml version="1.0" encoding="utf-8"?>
<p:tagLst xmlns:a="http://schemas.openxmlformats.org/drawingml/2006/main" xmlns:r="http://schemas.openxmlformats.org/officeDocument/2006/relationships" xmlns:p="http://schemas.openxmlformats.org/presentationml/2006/main">
  <p:tag name="DVSHAPEID" val="3XhEJHwN0Dganw3UQSeGYo"/>
</p:tagLst>
</file>

<file path=ppt/tags/tag5.xml><?xml version="1.0" encoding="utf-8"?>
<p:tagLst xmlns:a="http://schemas.openxmlformats.org/drawingml/2006/main" xmlns:r="http://schemas.openxmlformats.org/officeDocument/2006/relationships" xmlns:p="http://schemas.openxmlformats.org/presentationml/2006/main">
  <p:tag name="DVSHAPEID" val="bfDCrPQOdL8Vph1uBALAEG"/>
</p:tagLst>
</file>

<file path=ppt/tags/tag6.xml><?xml version="1.0" encoding="utf-8"?>
<p:tagLst xmlns:a="http://schemas.openxmlformats.org/drawingml/2006/main" xmlns:r="http://schemas.openxmlformats.org/officeDocument/2006/relationships" xmlns:p="http://schemas.openxmlformats.org/presentationml/2006/main">
  <p:tag name="DVSHAPEID" val="fZt0QDKeGh3Fq54Bum2LYv"/>
</p:tagLst>
</file>

<file path=ppt/tags/tag7.xml><?xml version="1.0" encoding="utf-8"?>
<p:tagLst xmlns:a="http://schemas.openxmlformats.org/drawingml/2006/main" xmlns:r="http://schemas.openxmlformats.org/officeDocument/2006/relationships" xmlns:p="http://schemas.openxmlformats.org/presentationml/2006/main">
  <p:tag name="DVSHAPEID" val="0hrskgj5yIeZTkra76yVqh"/>
</p:tagLst>
</file>

<file path=ppt/tags/tag8.xml><?xml version="1.0" encoding="utf-8"?>
<p:tagLst xmlns:a="http://schemas.openxmlformats.org/drawingml/2006/main" xmlns:r="http://schemas.openxmlformats.org/officeDocument/2006/relationships" xmlns:p="http://schemas.openxmlformats.org/presentationml/2006/main">
  <p:tag name="DVSHAPEID" val="IZ1yl7mZi3NKZbzoiuVAJk"/>
</p:tagLst>
</file>

<file path=ppt/tags/tag9.xml><?xml version="1.0" encoding="utf-8"?>
<p:tagLst xmlns:a="http://schemas.openxmlformats.org/drawingml/2006/main" xmlns:r="http://schemas.openxmlformats.org/officeDocument/2006/relationships" xmlns:p="http://schemas.openxmlformats.org/presentationml/2006/main">
  <p:tag name="SHPNAME" val="Foot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nt Thornton Report Template v3.0.1">
  <a:themeElements>
    <a:clrScheme name="Grant Thornton Purple">
      <a:dk1>
        <a:srgbClr val="000000"/>
      </a:dk1>
      <a:lt1>
        <a:srgbClr val="FFFFFF"/>
      </a:lt1>
      <a:dk2>
        <a:srgbClr val="DBDBDB"/>
      </a:dk2>
      <a:lt2>
        <a:srgbClr val="4D4D4D"/>
      </a:lt2>
      <a:accent1>
        <a:srgbClr val="4B2D7F"/>
      </a:accent1>
      <a:accent2>
        <a:srgbClr val="6F5799"/>
      </a:accent2>
      <a:accent3>
        <a:srgbClr val="816CA5"/>
      </a:accent3>
      <a:accent4>
        <a:srgbClr val="A596BF"/>
      </a:accent4>
      <a:accent5>
        <a:srgbClr val="B7ABCC"/>
      </a:accent5>
      <a:accent6>
        <a:srgbClr val="DBD3E5"/>
      </a:accent6>
      <a:hlink>
        <a:srgbClr val="B7ABCC"/>
      </a:hlink>
      <a:folHlink>
        <a:srgbClr val="DBD3E5"/>
      </a:folHlink>
    </a:clrScheme>
    <a:fontScheme name="Grant Thornton Report Template">
      <a:majorFont>
        <a:latin typeface="Arial"/>
        <a:ea typeface=""/>
        <a:cs typeface=""/>
      </a:majorFont>
      <a:minorFont>
        <a:latin typeface="Arial"/>
        <a:ea typeface=""/>
        <a:cs typeface=""/>
      </a:minorFont>
    </a:fontScheme>
    <a:fmtScheme name="Grant Thornton Report Template">
      <a:fillStyleLst>
        <a:solidFill>
          <a:schemeClr val="phClr"/>
        </a:solidFill>
        <a:solidFill>
          <a:schemeClr val="phClr">
            <a:tint val="80000"/>
          </a:schemeClr>
        </a:solidFill>
        <a:solidFill>
          <a:schemeClr val="phClr">
            <a:tint val="60000"/>
          </a:schemeClr>
        </a:solidFill>
      </a:fillStyleLst>
      <a:lnStyleLst>
        <a:ln w="3175" cap="flat" cmpd="sng" algn="ctr">
          <a:solidFill>
            <a:schemeClr val="phClr"/>
          </a:solidFill>
          <a:prstDash val="solid"/>
        </a:ln>
        <a:ln w="6350"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tint val="60000"/>
          </a:schemeClr>
        </a:solidFill>
        <a:solidFill>
          <a:schemeClr val="phClr">
            <a:tint val="80000"/>
          </a:schemeClr>
        </a:solidFill>
        <a:solidFill>
          <a:schemeClr val="phClr"/>
        </a:solidFill>
      </a:bgFillStyleLst>
    </a:fmtScheme>
  </a:themeElements>
  <a:objectDefaults>
    <a:spDef>
      <a:spPr bwMode="auto">
        <a:solidFill>
          <a:srgbClr val="DDDDDD"/>
        </a:solidFill>
        <a:ln w="3175" cap="flat" cmpd="sng" algn="ctr">
          <a:solidFill>
            <a:srgbClr val="808080"/>
          </a:solidFill>
          <a:prstDash val="solid"/>
          <a:round/>
          <a:headEnd type="none" w="med" len="med"/>
          <a:tailEnd type="none" w="med" len="med"/>
        </a:ln>
        <a:effectLst/>
      </a:spPr>
      <a:bodyPr vert="horz" wrap="none" lIns="54000" tIns="54000" rIns="54000" bIns="54000" numCol="1" rtlCol="0"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900" b="0" i="0" u="none" strike="noStrike" cap="none" normalizeH="0" baseline="0" smtClean="0">
            <a:ln>
              <a:noFill/>
            </a:ln>
            <a:solidFill>
              <a:schemeClr val="tx1"/>
            </a:solidFill>
            <a:effectLst/>
            <a:latin typeface="Arial" charset="0"/>
          </a:defRPr>
        </a:defPPr>
      </a:lstStyle>
    </a:spDef>
    <a:lnDef>
      <a:spPr bwMode="auto">
        <a:solidFill>
          <a:srgbClr val="DDDDDD"/>
        </a:solidFill>
        <a:ln w="3175" cap="flat" cmpd="sng" algn="ctr">
          <a:solidFill>
            <a:srgbClr val="808080"/>
          </a:solidFill>
          <a:prstDash val="solid"/>
          <a:round/>
          <a:headEnd type="none" w="med" len="med"/>
          <a:tailEnd type="none" w="med" len="med"/>
        </a:ln>
        <a:effectLst/>
      </a:spPr>
      <a:bodyPr/>
      <a:lstStyle/>
    </a:lnDef>
    <a:txDef>
      <a:spPr>
        <a:noFill/>
      </a:spPr>
      <a:bodyPr wrap="square" rtlCol="0">
        <a:spAutoFit/>
      </a:bodyPr>
      <a:lstStyle>
        <a:defPPr>
          <a:defRPr sz="1000" dirty="0" err="1" smtClean="0"/>
        </a:defPPr>
      </a:lstStyle>
    </a:txDef>
  </a:objectDefaults>
  <a:extraClrSchemeLst>
    <a:extraClrScheme>
      <a:clrScheme name="Grant Thornton Purple">
        <a:dk1>
          <a:srgbClr val="000000"/>
        </a:dk1>
        <a:lt1>
          <a:srgbClr val="FFFFFF"/>
        </a:lt1>
        <a:dk2>
          <a:srgbClr val="DBDBDB"/>
        </a:dk2>
        <a:lt2>
          <a:srgbClr val="4D4D4D"/>
        </a:lt2>
        <a:accent1>
          <a:srgbClr val="4B2D7F"/>
        </a:accent1>
        <a:accent2>
          <a:srgbClr val="6F5799"/>
        </a:accent2>
        <a:accent3>
          <a:srgbClr val="816CA5"/>
        </a:accent3>
        <a:accent4>
          <a:srgbClr val="A596BF"/>
        </a:accent4>
        <a:accent5>
          <a:srgbClr val="B7ABCC"/>
        </a:accent5>
        <a:accent6>
          <a:srgbClr val="DBD3E5"/>
        </a:accent6>
        <a:hlink>
          <a:srgbClr val="B7ABCC"/>
        </a:hlink>
        <a:folHlink>
          <a:srgbClr val="DBD3E5"/>
        </a:folHlink>
      </a:clrScheme>
    </a:extraClrScheme>
    <a:extraClrScheme>
      <a:clrScheme name="Blue">
        <a:dk1>
          <a:srgbClr val="000000"/>
        </a:dk1>
        <a:lt1>
          <a:srgbClr val="FFFFFF"/>
        </a:lt1>
        <a:dk2>
          <a:srgbClr val="DBDBDB"/>
        </a:dk2>
        <a:lt2>
          <a:srgbClr val="4D4D4D"/>
        </a:lt2>
        <a:accent1>
          <a:srgbClr val="0000CE"/>
        </a:accent1>
        <a:accent2>
          <a:srgbClr val="3333F2"/>
        </a:accent2>
        <a:accent3>
          <a:srgbClr val="3B4DFF"/>
        </a:accent3>
        <a:accent4>
          <a:srgbClr val="6B80FF"/>
        </a:accent4>
        <a:accent5>
          <a:srgbClr val="8799FF"/>
        </a:accent5>
        <a:accent6>
          <a:srgbClr val="BACCFF"/>
        </a:accent6>
        <a:hlink>
          <a:srgbClr val="8799FF"/>
        </a:hlink>
        <a:folHlink>
          <a:srgbClr val="BACCFF"/>
        </a:folHlink>
      </a:clrScheme>
    </a:extraClrScheme>
    <a:extraClrScheme>
      <a:clrScheme name="Green">
        <a:dk1>
          <a:srgbClr val="000000"/>
        </a:dk1>
        <a:lt1>
          <a:srgbClr val="FFFFFF"/>
        </a:lt1>
        <a:dk2>
          <a:srgbClr val="DBDBDB"/>
        </a:dk2>
        <a:lt2>
          <a:srgbClr val="4D4D4D"/>
        </a:lt2>
        <a:accent1>
          <a:srgbClr val="319C31"/>
        </a:accent1>
        <a:accent2>
          <a:srgbClr val="5AB05A"/>
        </a:accent2>
        <a:accent3>
          <a:srgbClr val="6FBA6F"/>
        </a:accent3>
        <a:accent4>
          <a:srgbClr val="98CE98"/>
        </a:accent4>
        <a:accent5>
          <a:srgbClr val="ADD7AD"/>
        </a:accent5>
        <a:accent6>
          <a:srgbClr val="D6EBD6"/>
        </a:accent6>
        <a:hlink>
          <a:srgbClr val="ADD7AD"/>
        </a:hlink>
        <a:folHlink>
          <a:srgbClr val="D6EBD6"/>
        </a:folHlink>
      </a:clrScheme>
    </a:extraClrScheme>
    <a:extraClrScheme>
      <a:clrScheme name="Orange">
        <a:dk1>
          <a:srgbClr val="000000"/>
        </a:dk1>
        <a:lt1>
          <a:srgbClr val="FFFFFF"/>
        </a:lt1>
        <a:dk2>
          <a:srgbClr val="DBDBDB"/>
        </a:dk2>
        <a:lt2>
          <a:srgbClr val="4D4D4D"/>
        </a:lt2>
        <a:accent1>
          <a:srgbClr val="FF6300"/>
        </a:accent1>
        <a:accent2>
          <a:srgbClr val="FF8233"/>
        </a:accent2>
        <a:accent3>
          <a:srgbClr val="FF924D"/>
        </a:accent3>
        <a:accent4>
          <a:srgbClr val="FFB180"/>
        </a:accent4>
        <a:accent5>
          <a:srgbClr val="FFC199"/>
        </a:accent5>
        <a:accent6>
          <a:srgbClr val="FFE0CC"/>
        </a:accent6>
        <a:hlink>
          <a:srgbClr val="FFC199"/>
        </a:hlink>
        <a:folHlink>
          <a:srgbClr val="FFE0CC"/>
        </a:folHlink>
      </a:clrScheme>
    </a:extraClrScheme>
    <a:extraClrScheme>
      <a:clrScheme name="Red">
        <a:dk1>
          <a:srgbClr val="000000"/>
        </a:dk1>
        <a:lt1>
          <a:srgbClr val="FFFFFF"/>
        </a:lt1>
        <a:dk2>
          <a:srgbClr val="DBDBDB"/>
        </a:dk2>
        <a:lt2>
          <a:srgbClr val="4D4D4D"/>
        </a:lt2>
        <a:accent1>
          <a:srgbClr val="CE0000"/>
        </a:accent1>
        <a:accent2>
          <a:srgbClr val="D83333"/>
        </a:accent2>
        <a:accent3>
          <a:srgbClr val="DD4D4D"/>
        </a:accent3>
        <a:accent4>
          <a:srgbClr val="E78080"/>
        </a:accent4>
        <a:accent5>
          <a:srgbClr val="EB9999"/>
        </a:accent5>
        <a:accent6>
          <a:srgbClr val="F5CCCC"/>
        </a:accent6>
        <a:hlink>
          <a:srgbClr val="EB9999"/>
        </a:hlink>
        <a:folHlink>
          <a:srgbClr val="F5CCCC"/>
        </a:folHlink>
      </a:clrScheme>
    </a:extraClrScheme>
    <a:extraClrScheme>
      <a:clrScheme name="Fuchsia">
        <a:dk1>
          <a:srgbClr val="000000"/>
        </a:dk1>
        <a:lt1>
          <a:srgbClr val="FFFFFF"/>
        </a:lt1>
        <a:dk2>
          <a:srgbClr val="DBDBDB"/>
        </a:dk2>
        <a:lt2>
          <a:srgbClr val="4D4D4D"/>
        </a:lt2>
        <a:accent1>
          <a:srgbClr val="CE009C"/>
        </a:accent1>
        <a:accent2>
          <a:srgbClr val="D833B0"/>
        </a:accent2>
        <a:accent3>
          <a:srgbClr val="DD4DBA"/>
        </a:accent3>
        <a:accent4>
          <a:srgbClr val="E780CE"/>
        </a:accent4>
        <a:accent5>
          <a:srgbClr val="EB99D7"/>
        </a:accent5>
        <a:accent6>
          <a:srgbClr val="F5CCEB"/>
        </a:accent6>
        <a:hlink>
          <a:srgbClr val="EB99D7"/>
        </a:hlink>
        <a:folHlink>
          <a:srgbClr val="F5CCEB"/>
        </a:folHlink>
      </a:clrScheme>
    </a:extraClrScheme>
    <a:extraClrScheme>
      <a:clrScheme name="Purple">
        <a:dk1>
          <a:srgbClr val="000000"/>
        </a:dk1>
        <a:lt1>
          <a:srgbClr val="FFFFFF"/>
        </a:lt1>
        <a:dk2>
          <a:srgbClr val="DBDBDB"/>
        </a:dk2>
        <a:lt2>
          <a:srgbClr val="4D4D4D"/>
        </a:lt2>
        <a:accent1>
          <a:srgbClr val="9C63FF"/>
        </a:accent1>
        <a:accent2>
          <a:srgbClr val="B082FF"/>
        </a:accent2>
        <a:accent3>
          <a:srgbClr val="BA92FF"/>
        </a:accent3>
        <a:accent4>
          <a:srgbClr val="CEB1FF"/>
        </a:accent4>
        <a:accent5>
          <a:srgbClr val="D7C1FF"/>
        </a:accent5>
        <a:accent6>
          <a:srgbClr val="EBE0FF"/>
        </a:accent6>
        <a:hlink>
          <a:srgbClr val="D7C1FF"/>
        </a:hlink>
        <a:folHlink>
          <a:srgbClr val="EBE0FF"/>
        </a:folHlink>
      </a:clrScheme>
    </a:extraClrScheme>
    <a:extraClrScheme>
      <a:clrScheme name="Lime">
        <a:dk1>
          <a:srgbClr val="000000"/>
        </a:dk1>
        <a:lt1>
          <a:srgbClr val="FFFFFF"/>
        </a:lt1>
        <a:dk2>
          <a:srgbClr val="DBDBDB"/>
        </a:dk2>
        <a:lt2>
          <a:srgbClr val="4D4D4D"/>
        </a:lt2>
        <a:accent1>
          <a:srgbClr val="76B900"/>
        </a:accent1>
        <a:accent2>
          <a:srgbClr val="91C733"/>
        </a:accent2>
        <a:accent3>
          <a:srgbClr val="9FCE4D"/>
        </a:accent3>
        <a:accent4>
          <a:srgbClr val="BBDC80"/>
        </a:accent4>
        <a:accent5>
          <a:srgbClr val="C8E399"/>
        </a:accent5>
        <a:accent6>
          <a:srgbClr val="E4F1CC"/>
        </a:accent6>
        <a:hlink>
          <a:srgbClr val="C8E399"/>
        </a:hlink>
        <a:folHlink>
          <a:srgbClr val="E4F1CC"/>
        </a:folHlink>
      </a:clrScheme>
    </a:extraClrScheme>
    <a:extraClrScheme>
      <a:clrScheme name="Terracotta">
        <a:dk1>
          <a:srgbClr val="000000"/>
        </a:dk1>
        <a:lt1>
          <a:srgbClr val="FFFFFF"/>
        </a:lt1>
        <a:dk2>
          <a:srgbClr val="DBDBDB"/>
        </a:dk2>
        <a:lt2>
          <a:srgbClr val="4D4D4D"/>
        </a:lt2>
        <a:accent1>
          <a:srgbClr val="CD5807"/>
        </a:accent1>
        <a:accent2>
          <a:srgbClr val="D77939"/>
        </a:accent2>
        <a:accent3>
          <a:srgbClr val="DC8A51"/>
        </a:accent3>
        <a:accent4>
          <a:srgbClr val="E6AC83"/>
        </a:accent4>
        <a:accent5>
          <a:srgbClr val="EBBC9C"/>
        </a:accent5>
        <a:accent6>
          <a:srgbClr val="F5DECD"/>
        </a:accent6>
        <a:hlink>
          <a:srgbClr val="EBBC9C"/>
        </a:hlink>
        <a:folHlink>
          <a:srgbClr val="F5DECD"/>
        </a:folHlink>
      </a:clrScheme>
    </a:extraClrScheme>
    <a:extraClrScheme>
      <a:clrScheme name="Burgundy">
        <a:dk1>
          <a:srgbClr val="000000"/>
        </a:dk1>
        <a:lt1>
          <a:srgbClr val="FFFFFF"/>
        </a:lt1>
        <a:dk2>
          <a:srgbClr val="DBDBDB"/>
        </a:dk2>
        <a:lt2>
          <a:srgbClr val="4D4D4D"/>
        </a:lt2>
        <a:accent1>
          <a:srgbClr val="902147"/>
        </a:accent1>
        <a:accent2>
          <a:srgbClr val="A64D6C"/>
        </a:accent2>
        <a:accent3>
          <a:srgbClr val="B1647E"/>
        </a:accent3>
        <a:accent4>
          <a:srgbClr val="C890A3"/>
        </a:accent4>
        <a:accent5>
          <a:srgbClr val="D3A6B5"/>
        </a:accent5>
        <a:accent6>
          <a:srgbClr val="E9D3DA"/>
        </a:accent6>
        <a:hlink>
          <a:srgbClr val="D3A6B5"/>
        </a:hlink>
        <a:folHlink>
          <a:srgbClr val="E9D3DA"/>
        </a:folHlink>
      </a:clrScheme>
    </a:extraClrScheme>
    <a:extraClrScheme>
      <a:clrScheme name="Olive">
        <a:dk1>
          <a:srgbClr val="000000"/>
        </a:dk1>
        <a:lt1>
          <a:srgbClr val="FFFFFF"/>
        </a:lt1>
        <a:dk2>
          <a:srgbClr val="DBDBDB"/>
        </a:dk2>
        <a:lt2>
          <a:srgbClr val="4D4D4D"/>
        </a:lt2>
        <a:accent1>
          <a:srgbClr val="8B9000"/>
        </a:accent1>
        <a:accent2>
          <a:srgbClr val="A2A633"/>
        </a:accent2>
        <a:accent3>
          <a:srgbClr val="AEB14D"/>
        </a:accent3>
        <a:accent4>
          <a:srgbClr val="C5C880"/>
        </a:accent4>
        <a:accent5>
          <a:srgbClr val="D1D399"/>
        </a:accent5>
        <a:accent6>
          <a:srgbClr val="E8E9CC"/>
        </a:accent6>
        <a:hlink>
          <a:srgbClr val="D1D399"/>
        </a:hlink>
        <a:folHlink>
          <a:srgbClr val="E8E9CC"/>
        </a:folHlink>
      </a:clrScheme>
    </a:extraClrScheme>
    <a:extraClrScheme>
      <a:clrScheme name="Mustard">
        <a:dk1>
          <a:srgbClr val="000000"/>
        </a:dk1>
        <a:lt1>
          <a:srgbClr val="FFFFFF"/>
        </a:lt1>
        <a:dk2>
          <a:srgbClr val="DBDBDB"/>
        </a:dk2>
        <a:lt2>
          <a:srgbClr val="4D4D4D"/>
        </a:lt2>
        <a:accent1>
          <a:srgbClr val="EBAB00"/>
        </a:accent1>
        <a:accent2>
          <a:srgbClr val="EFBC33"/>
        </a:accent2>
        <a:accent3>
          <a:srgbClr val="F1C44D"/>
        </a:accent3>
        <a:accent4>
          <a:srgbClr val="F5D580"/>
        </a:accent4>
        <a:accent5>
          <a:srgbClr val="F7DD99"/>
        </a:accent5>
        <a:accent6>
          <a:srgbClr val="FBEECC"/>
        </a:accent6>
        <a:hlink>
          <a:srgbClr val="F7DD99"/>
        </a:hlink>
        <a:folHlink>
          <a:srgbClr val="FBEECC"/>
        </a:folHlink>
      </a:clrScheme>
    </a:extraClrScheme>
    <a:extraClrScheme>
      <a:clrScheme name="Emerald">
        <a:dk1>
          <a:srgbClr val="000000"/>
        </a:dk1>
        <a:lt1>
          <a:srgbClr val="FFFFFF"/>
        </a:lt1>
        <a:dk2>
          <a:srgbClr val="DBDBDB"/>
        </a:dk2>
        <a:lt2>
          <a:srgbClr val="4D4D4D"/>
        </a:lt2>
        <a:accent1>
          <a:srgbClr val="006652"/>
        </a:accent1>
        <a:accent2>
          <a:srgbClr val="338575"/>
        </a:accent2>
        <a:accent3>
          <a:srgbClr val="4D9486"/>
        </a:accent3>
        <a:accent4>
          <a:srgbClr val="80B3A9"/>
        </a:accent4>
        <a:accent5>
          <a:srgbClr val="99C2BA"/>
        </a:accent5>
        <a:accent6>
          <a:srgbClr val="CCE0DC"/>
        </a:accent6>
        <a:hlink>
          <a:srgbClr val="99C2BA"/>
        </a:hlink>
        <a:folHlink>
          <a:srgbClr val="CCE0DC"/>
        </a:folHlink>
      </a:clrScheme>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95BC4"/>
    </a:accent1>
    <a:accent2>
      <a:srgbClr val="333399"/>
    </a:accent2>
    <a:accent3>
      <a:srgbClr val="FFFFFF"/>
    </a:accent3>
    <a:accent4>
      <a:srgbClr val="000000"/>
    </a:accent4>
    <a:accent5>
      <a:srgbClr val="AAB5DE"/>
    </a:accent5>
    <a:accent6>
      <a:srgbClr val="2D2D8A"/>
    </a:accent6>
    <a:hlink>
      <a:srgbClr val="009999"/>
    </a:hlink>
    <a:folHlink>
      <a:srgbClr val="99CC00"/>
    </a:folHlink>
  </a:clrScheme>
  <a:fontScheme name="Title &amp; Bullets">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C306B4D41BCB4AAB37F522C0FF49A2" ma:contentTypeVersion="0" ma:contentTypeDescription="Create a new document." ma:contentTypeScope="" ma:versionID="0bb63961ffa24ea0f83fd43ae6c86c1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43AA68-799E-4787-8F1B-D70DC4B62D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7D45129-5F72-4791-900B-5B8FED38499D}">
  <ds:schemaRefs>
    <ds:schemaRef ds:uri="http://schemas.microsoft.com/office/2006/metadata/longProperties"/>
  </ds:schemaRefs>
</ds:datastoreItem>
</file>

<file path=customXml/itemProps3.xml><?xml version="1.0" encoding="utf-8"?>
<ds:datastoreItem xmlns:ds="http://schemas.openxmlformats.org/officeDocument/2006/customXml" ds:itemID="{9D56F6A6-1E52-46AD-BAC9-97026453D40C}">
  <ds:schemaRefs>
    <ds:schemaRef ds:uri="http://schemas.microsoft.com/sharepoint/v3/contenttype/forms"/>
  </ds:schemaRefs>
</ds:datastoreItem>
</file>

<file path=customXml/itemProps4.xml><?xml version="1.0" encoding="utf-8"?>
<ds:datastoreItem xmlns:ds="http://schemas.openxmlformats.org/officeDocument/2006/customXml" ds:itemID="{2F92714B-0466-4517-A4DC-4FA1AC52F177}">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8639</TotalTime>
  <Words>1719</Words>
  <Application>Microsoft Office PowerPoint</Application>
  <PresentationFormat>On-screen Show (4:3)</PresentationFormat>
  <Paragraphs>163</Paragraphs>
  <Slides>16</Slides>
  <Notes>16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0" baseType="lpstr">
      <vt:lpstr>Office Theme</vt:lpstr>
      <vt:lpstr>1_Office Theme</vt:lpstr>
      <vt:lpstr>Grant Thornton Report Template v3.0.1</vt:lpstr>
      <vt:lpstr>Chart</vt:lpstr>
      <vt:lpstr>Using ICTs and Innovative Communication to Assist Communities  for Pandemic Preparedness</vt:lpstr>
      <vt:lpstr>Our Work </vt:lpstr>
      <vt:lpstr>Slide 3</vt:lpstr>
      <vt:lpstr>Slide 4</vt:lpstr>
      <vt:lpstr>What is common between a pandemic outbreak  and climate change?  </vt:lpstr>
      <vt:lpstr>Lessons from the field experiences of FHI360  </vt:lpstr>
      <vt:lpstr>Slide 7</vt:lpstr>
      <vt:lpstr>Slide 8</vt:lpstr>
      <vt:lpstr>2. Strengthening  the communication capacity of community leaders and health volunteers</vt:lpstr>
      <vt:lpstr>4. Mobilizing community participation in disease risk reduction  </vt:lpstr>
      <vt:lpstr>Our monitoring and evaluation revealed   </vt:lpstr>
      <vt:lpstr>3. Drawing out community decision making though participatory action research</vt:lpstr>
      <vt:lpstr>Results of Community Participatory Action Research</vt:lpstr>
      <vt:lpstr>Lessons learned</vt:lpstr>
      <vt:lpstr> Communication </vt:lpstr>
      <vt:lpstr>Slide 16</vt:lpstr>
    </vt:vector>
  </TitlesOfParts>
  <Company>Fathom Creative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light colors, internal and external use</dc:title>
  <dc:creator>FHI 360</dc:creator>
  <cp:lastModifiedBy>AED USER</cp:lastModifiedBy>
  <cp:revision>546</cp:revision>
  <cp:lastPrinted>2011-07-05T14:35:56Z</cp:lastPrinted>
  <dcterms:created xsi:type="dcterms:W3CDTF">2011-06-29T22:10:03Z</dcterms:created>
  <dcterms:modified xsi:type="dcterms:W3CDTF">2012-04-26T01:26:48Z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der">
    <vt:lpwstr>6500.00000000000</vt:lpwstr>
  </property>
</Properties>
</file>