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4660" autoAdjust="0"/>
  </p:normalViewPr>
  <p:slideViewPr>
    <p:cSldViewPr>
      <p:cViewPr>
        <p:scale>
          <a:sx n="100" d="100"/>
          <a:sy n="100" d="100"/>
        </p:scale>
        <p:origin x="-1452"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46034510888841595"/>
          <c:y val="0.10526315789473686"/>
          <c:w val="0.4583035397602328"/>
          <c:h val="0.63296795137450013"/>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numFmt formatCode="0%" sourceLinked="0"/>
            <c:txPr>
              <a:bodyPr/>
              <a:lstStyle/>
              <a:p>
                <a:pPr>
                  <a:defRPr sz="800" b="1"/>
                </a:pPr>
                <a:endParaRPr lang="en-US"/>
              </a:p>
            </c:txPr>
            <c:showVal val="1"/>
          </c:dLbls>
          <c:cat>
            <c:strRef>
              <c:f>Sheet1!$A$2:$A$7</c:f>
              <c:strCache>
                <c:ptCount val="6"/>
                <c:pt idx="0">
                  <c:v>Newspaper or other media</c:v>
                </c:pt>
                <c:pt idx="1">
                  <c:v>District official</c:v>
                </c:pt>
                <c:pt idx="2">
                  <c:v>NGO / local organization</c:v>
                </c:pt>
                <c:pt idx="3">
                  <c:v>Local government official</c:v>
                </c:pt>
                <c:pt idx="4">
                  <c:v>Village chief</c:v>
                </c:pt>
                <c:pt idx="5">
                  <c:v>Village veterinarian</c:v>
                </c:pt>
              </c:strCache>
            </c:strRef>
          </c:cat>
          <c:val>
            <c:numRef>
              <c:f>Sheet1!$B$2:$B$7</c:f>
              <c:numCache>
                <c:formatCode>0%</c:formatCode>
                <c:ptCount val="6"/>
                <c:pt idx="0">
                  <c:v>0.26666666666666677</c:v>
                </c:pt>
                <c:pt idx="1">
                  <c:v>0.36666666666666686</c:v>
                </c:pt>
                <c:pt idx="2">
                  <c:v>0.4</c:v>
                </c:pt>
                <c:pt idx="3">
                  <c:v>0.5166666666666665</c:v>
                </c:pt>
                <c:pt idx="4">
                  <c:v>0.81666666666666654</c:v>
                </c:pt>
                <c:pt idx="5">
                  <c:v>0.8500000000000002</c:v>
                </c:pt>
              </c:numCache>
            </c:numRef>
          </c:val>
        </c:ser>
        <c:axId val="47770240"/>
        <c:axId val="48107904"/>
      </c:barChart>
      <c:catAx>
        <c:axId val="47770240"/>
        <c:scaling>
          <c:orientation val="minMax"/>
        </c:scaling>
        <c:axPos val="l"/>
        <c:tickLblPos val="nextTo"/>
        <c:txPr>
          <a:bodyPr/>
          <a:lstStyle/>
          <a:p>
            <a:pPr>
              <a:defRPr sz="800"/>
            </a:pPr>
            <a:endParaRPr lang="en-US"/>
          </a:p>
        </c:txPr>
        <c:crossAx val="48107904"/>
        <c:crosses val="autoZero"/>
        <c:auto val="1"/>
        <c:lblAlgn val="ctr"/>
        <c:lblOffset val="100"/>
      </c:catAx>
      <c:valAx>
        <c:axId val="48107904"/>
        <c:scaling>
          <c:orientation val="minMax"/>
          <c:max val="1"/>
          <c:min val="0"/>
        </c:scaling>
        <c:axPos val="b"/>
        <c:numFmt formatCode="0%" sourceLinked="1"/>
        <c:tickLblPos val="nextTo"/>
        <c:txPr>
          <a:bodyPr/>
          <a:lstStyle/>
          <a:p>
            <a:pPr>
              <a:defRPr sz="800"/>
            </a:pPr>
            <a:endParaRPr lang="en-US"/>
          </a:p>
        </c:txPr>
        <c:crossAx val="47770240"/>
        <c:crosses val="autoZero"/>
        <c:crossBetween val="between"/>
        <c:majorUnit val="0.2"/>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3058867641544951"/>
          <c:y val="4.5454545454545497E-2"/>
          <c:w val="0.48314848143982098"/>
          <c:h val="0.68301777618706649"/>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Sheet1!$A$2:$A$9</c:f>
              <c:strCache>
                <c:ptCount val="8"/>
                <c:pt idx="0">
                  <c:v>Nobody</c:v>
                </c:pt>
                <c:pt idx="1">
                  <c:v>District official</c:v>
                </c:pt>
                <c:pt idx="2">
                  <c:v>NGO / local organization</c:v>
                </c:pt>
                <c:pt idx="3">
                  <c:v>Newspaper or other media</c:v>
                </c:pt>
                <c:pt idx="4">
                  <c:v>Local government official</c:v>
                </c:pt>
                <c:pt idx="5">
                  <c:v>Village chief </c:v>
                </c:pt>
                <c:pt idx="6">
                  <c:v>Village veterinarian</c:v>
                </c:pt>
                <c:pt idx="7">
                  <c:v>Friend or family</c:v>
                </c:pt>
              </c:strCache>
            </c:strRef>
          </c:cat>
          <c:val>
            <c:numRef>
              <c:f>Sheet1!$B$2:$B$9</c:f>
              <c:numCache>
                <c:formatCode>0%</c:formatCode>
                <c:ptCount val="8"/>
                <c:pt idx="0">
                  <c:v>0</c:v>
                </c:pt>
                <c:pt idx="1">
                  <c:v>0.28333333333333333</c:v>
                </c:pt>
                <c:pt idx="2">
                  <c:v>0.3000000000000001</c:v>
                </c:pt>
                <c:pt idx="3">
                  <c:v>0.3000000000000001</c:v>
                </c:pt>
                <c:pt idx="4">
                  <c:v>0.5</c:v>
                </c:pt>
                <c:pt idx="5">
                  <c:v>0.53333333333333333</c:v>
                </c:pt>
                <c:pt idx="6">
                  <c:v>0.65000000000000024</c:v>
                </c:pt>
                <c:pt idx="7">
                  <c:v>0.91666666666666652</c:v>
                </c:pt>
              </c:numCache>
            </c:numRef>
          </c:val>
        </c:ser>
        <c:axId val="48123264"/>
        <c:axId val="48305280"/>
      </c:barChart>
      <c:catAx>
        <c:axId val="48123264"/>
        <c:scaling>
          <c:orientation val="minMax"/>
        </c:scaling>
        <c:axPos val="l"/>
        <c:tickLblPos val="nextTo"/>
        <c:txPr>
          <a:bodyPr/>
          <a:lstStyle/>
          <a:p>
            <a:pPr>
              <a:defRPr sz="800"/>
            </a:pPr>
            <a:endParaRPr lang="en-US"/>
          </a:p>
        </c:txPr>
        <c:crossAx val="48305280"/>
        <c:crosses val="autoZero"/>
        <c:auto val="1"/>
        <c:lblAlgn val="ctr"/>
        <c:lblOffset val="100"/>
      </c:catAx>
      <c:valAx>
        <c:axId val="48305280"/>
        <c:scaling>
          <c:orientation val="minMax"/>
          <c:max val="1"/>
          <c:min val="0"/>
        </c:scaling>
        <c:axPos val="b"/>
        <c:numFmt formatCode="0%" sourceLinked="0"/>
        <c:tickLblPos val="nextTo"/>
        <c:txPr>
          <a:bodyPr/>
          <a:lstStyle/>
          <a:p>
            <a:pPr>
              <a:defRPr sz="800"/>
            </a:pPr>
            <a:endParaRPr lang="en-US"/>
          </a:p>
        </c:txPr>
        <c:crossAx val="48123264"/>
        <c:crosses val="autoZero"/>
        <c:crossBetween val="between"/>
        <c:majorUnit val="0.2"/>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9793389107611546"/>
          <c:y val="0.1"/>
          <c:w val="0.43091113610798648"/>
          <c:h val="0.65131955380577466"/>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dLbl>
              <c:idx val="3"/>
              <c:layout>
                <c:manualLayout>
                  <c:x val="5.2083333333333513E-3"/>
                  <c:y val="-8.771929824561403E-3"/>
                </c:manualLayout>
              </c:layout>
              <c:showVal val="1"/>
            </c:dLbl>
            <c:txPr>
              <a:bodyPr/>
              <a:lstStyle/>
              <a:p>
                <a:pPr>
                  <a:defRPr sz="800" b="1"/>
                </a:pPr>
                <a:endParaRPr lang="en-US"/>
              </a:p>
            </c:txPr>
            <c:showVal val="1"/>
          </c:dLbls>
          <c:cat>
            <c:strRef>
              <c:f>Sheet1!$A$2:$A$7</c:f>
              <c:strCache>
                <c:ptCount val="6"/>
                <c:pt idx="0">
                  <c:v>Village meetings</c:v>
                </c:pt>
                <c:pt idx="1">
                  <c:v>Fuel reimbursement</c:v>
                </c:pt>
                <c:pt idx="2">
                  <c:v>Directory of HC providers</c:v>
                </c:pt>
                <c:pt idx="3">
                  <c:v>IEC materials</c:v>
                </c:pt>
                <c:pt idx="4">
                  <c:v>Talking points</c:v>
                </c:pt>
                <c:pt idx="5">
                  <c:v>Mobile phones</c:v>
                </c:pt>
              </c:strCache>
            </c:strRef>
          </c:cat>
          <c:val>
            <c:numRef>
              <c:f>Sheet1!$B$2:$B$7</c:f>
              <c:numCache>
                <c:formatCode>0%</c:formatCode>
                <c:ptCount val="6"/>
                <c:pt idx="0">
                  <c:v>0.05</c:v>
                </c:pt>
                <c:pt idx="1">
                  <c:v>6.666666666666668E-2</c:v>
                </c:pt>
                <c:pt idx="2">
                  <c:v>0.15000000000000008</c:v>
                </c:pt>
                <c:pt idx="3">
                  <c:v>0.2</c:v>
                </c:pt>
                <c:pt idx="4">
                  <c:v>0.2166666666666667</c:v>
                </c:pt>
                <c:pt idx="5">
                  <c:v>0.31666666666666693</c:v>
                </c:pt>
              </c:numCache>
            </c:numRef>
          </c:val>
        </c:ser>
        <c:axId val="48320896"/>
        <c:axId val="48322432"/>
      </c:barChart>
      <c:catAx>
        <c:axId val="48320896"/>
        <c:scaling>
          <c:orientation val="minMax"/>
        </c:scaling>
        <c:axPos val="l"/>
        <c:tickLblPos val="nextTo"/>
        <c:txPr>
          <a:bodyPr/>
          <a:lstStyle/>
          <a:p>
            <a:pPr>
              <a:defRPr sz="800"/>
            </a:pPr>
            <a:endParaRPr lang="en-US"/>
          </a:p>
        </c:txPr>
        <c:crossAx val="48322432"/>
        <c:crosses val="autoZero"/>
        <c:auto val="1"/>
        <c:lblAlgn val="ctr"/>
        <c:lblOffset val="100"/>
      </c:catAx>
      <c:valAx>
        <c:axId val="48322432"/>
        <c:scaling>
          <c:orientation val="minMax"/>
          <c:max val="1"/>
          <c:min val="0"/>
        </c:scaling>
        <c:axPos val="b"/>
        <c:numFmt formatCode="0%" sourceLinked="1"/>
        <c:tickLblPos val="nextTo"/>
        <c:txPr>
          <a:bodyPr/>
          <a:lstStyle/>
          <a:p>
            <a:pPr>
              <a:defRPr sz="800"/>
            </a:pPr>
            <a:endParaRPr lang="en-US"/>
          </a:p>
        </c:txPr>
        <c:crossAx val="48320896"/>
        <c:crosses val="autoZero"/>
        <c:crossBetween val="between"/>
        <c:majorUnit val="0.2"/>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Sheet1!$A$2:$A$8</c:f>
              <c:strCache>
                <c:ptCount val="7"/>
                <c:pt idx="0">
                  <c:v>Nothing</c:v>
                </c:pt>
                <c:pt idx="1">
                  <c:v>Attend meetings</c:v>
                </c:pt>
                <c:pt idx="2">
                  <c:v>Conduct health education</c:v>
                </c:pt>
                <c:pt idx="3">
                  <c:v>Media campaign</c:v>
                </c:pt>
                <c:pt idx="4">
                  <c:v>Coordinate with DAO</c:v>
                </c:pt>
                <c:pt idx="5">
                  <c:v>Inform village veterinarian</c:v>
                </c:pt>
                <c:pt idx="6">
                  <c:v>Provide information</c:v>
                </c:pt>
              </c:strCache>
            </c:strRef>
          </c:cat>
          <c:val>
            <c:numRef>
              <c:f>Sheet1!$B$2:$B$8</c:f>
              <c:numCache>
                <c:formatCode>0%</c:formatCode>
                <c:ptCount val="7"/>
                <c:pt idx="0">
                  <c:v>0.05</c:v>
                </c:pt>
                <c:pt idx="1">
                  <c:v>0.28333333333333333</c:v>
                </c:pt>
                <c:pt idx="2">
                  <c:v>0.31666666666666693</c:v>
                </c:pt>
                <c:pt idx="3">
                  <c:v>0.45</c:v>
                </c:pt>
                <c:pt idx="4">
                  <c:v>0.48333333333333334</c:v>
                </c:pt>
                <c:pt idx="5">
                  <c:v>0.60000000000000031</c:v>
                </c:pt>
                <c:pt idx="6">
                  <c:v>0.81666666666666654</c:v>
                </c:pt>
              </c:numCache>
            </c:numRef>
          </c:val>
        </c:ser>
        <c:axId val="48526464"/>
        <c:axId val="48528000"/>
      </c:barChart>
      <c:catAx>
        <c:axId val="48526464"/>
        <c:scaling>
          <c:orientation val="minMax"/>
        </c:scaling>
        <c:axPos val="l"/>
        <c:tickLblPos val="nextTo"/>
        <c:txPr>
          <a:bodyPr/>
          <a:lstStyle/>
          <a:p>
            <a:pPr>
              <a:defRPr sz="800"/>
            </a:pPr>
            <a:endParaRPr lang="en-US"/>
          </a:p>
        </c:txPr>
        <c:crossAx val="48528000"/>
        <c:crosses val="autoZero"/>
        <c:auto val="1"/>
        <c:lblAlgn val="ctr"/>
        <c:lblOffset val="100"/>
      </c:catAx>
      <c:valAx>
        <c:axId val="48528000"/>
        <c:scaling>
          <c:orientation val="minMax"/>
          <c:max val="1"/>
          <c:min val="0"/>
        </c:scaling>
        <c:axPos val="b"/>
        <c:numFmt formatCode="0%" sourceLinked="1"/>
        <c:tickLblPos val="nextTo"/>
        <c:txPr>
          <a:bodyPr/>
          <a:lstStyle/>
          <a:p>
            <a:pPr>
              <a:defRPr sz="800"/>
            </a:pPr>
            <a:endParaRPr lang="en-US"/>
          </a:p>
        </c:txPr>
        <c:crossAx val="48526464"/>
        <c:crosses val="autoZero"/>
        <c:crossBetween val="between"/>
        <c:majorUnit val="0.2"/>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46228C-58C3-4527-978B-2DECC0D5E4DB}" type="datetimeFigureOut">
              <a:rPr lang="en-US" smtClean="0"/>
              <a:pPr/>
              <a:t>4/19/2011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F09F53-78C2-4EEF-A531-16181B55B5D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C196B-4C1B-44E9-B095-99E41E716F38}" type="datetimeFigureOut">
              <a:rPr lang="en-US" smtClean="0"/>
              <a:pPr/>
              <a:t>4/19/2011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FE6B8-9F25-4A7E-B91C-C1C85FA49A2C}"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7E21D-2F56-4ECE-BBE1-EC08FB92D22E}" type="datetimeFigureOut">
              <a:rPr lang="en-US" smtClean="0"/>
              <a:pPr/>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7E21D-2F56-4ECE-BBE1-EC08FB92D22E}" type="datetimeFigureOut">
              <a:rPr lang="en-US" smtClean="0"/>
              <a:pPr/>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7E21D-2F56-4ECE-BBE1-EC08FB92D22E}" type="datetimeFigureOut">
              <a:rPr lang="en-US" smtClean="0"/>
              <a:pPr/>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7E21D-2F56-4ECE-BBE1-EC08FB92D22E}" type="datetimeFigureOut">
              <a:rPr lang="en-US" smtClean="0"/>
              <a:pPr/>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187E21D-2F56-4ECE-BBE1-EC08FB92D22E}" type="datetimeFigureOut">
              <a:rPr lang="en-US" smtClean="0"/>
              <a:pPr/>
              <a:t>4/19/2011</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8673EF-3745-4C01-B673-8BB93F9121B0}" type="slidenum">
              <a:rPr lang="en-US" smtClean="0"/>
              <a:pPr/>
              <a:t>‹#›</a:t>
            </a:fld>
            <a:endParaRPr lang="en-US"/>
          </a:p>
        </p:txBody>
      </p:sp>
      <p:pic>
        <p:nvPicPr>
          <p:cNvPr id="2050" name="Picture 2" descr="Mekong_3_97_A4"/>
          <p:cNvPicPr>
            <a:picLocks noChangeAspect="1" noChangeArrowheads="1"/>
          </p:cNvPicPr>
          <p:nvPr userDrawn="1"/>
        </p:nvPicPr>
        <p:blipFill>
          <a:blip r:embed="rId13" cstate="print"/>
          <a:srcRect/>
          <a:stretch>
            <a:fillRect/>
          </a:stretch>
        </p:blipFill>
        <p:spPr bwMode="auto">
          <a:xfrm>
            <a:off x="0" y="-1"/>
            <a:ext cx="6858000" cy="990600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antican@aed.org" TargetMode="Externa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What did you personally do last week in your village regarding animal diseases? </a:t>
            </a:r>
          </a:p>
          <a:p>
            <a:pPr lvl="0" algn="ctr">
              <a:spcBef>
                <a:spcPct val="20000"/>
              </a:spcBef>
              <a:spcAft>
                <a:spcPct val="15000"/>
              </a:spcAft>
              <a:defRPr/>
            </a:pPr>
            <a:r>
              <a:rPr lang="en-US" sz="1000" dirty="0" smtClean="0"/>
              <a:t>(base: n=60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Main activities include providing information on where to seek treatment for animals and informing the village veterinarian. Just under half of the villages coordinate with the District Agricultural Office and conduct media campaign on animal health.</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What materials did you personally find </a:t>
            </a:r>
            <a:r>
              <a:rPr lang="en-US" sz="1000" b="1" u="sng" dirty="0" smtClean="0"/>
              <a:t>most useful </a:t>
            </a:r>
            <a:r>
              <a:rPr lang="en-US" sz="1000" b="1" dirty="0" smtClean="0"/>
              <a:t>in working on health issues this past week? </a:t>
            </a:r>
          </a:p>
          <a:p>
            <a:pPr lvl="0" algn="ctr">
              <a:spcBef>
                <a:spcPct val="20000"/>
              </a:spcBef>
              <a:spcAft>
                <a:spcPct val="15000"/>
              </a:spcAft>
              <a:defRPr/>
            </a:pPr>
            <a:r>
              <a:rPr lang="en-US" sz="1000" dirty="0" smtClean="0"/>
              <a:t>(base: n=60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One third rated mobile phones as the most useful tool when dealing with health issues. It is possible that the mobile phone panel has influenced this result. Other than that, talking points and IEC materials are seen to be most useful.</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15"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To Whom does the Lao Women's Union generally report in case of an animal disease outbreak in your village? </a:t>
            </a:r>
            <a:r>
              <a:rPr lang="en-US" sz="1000" dirty="0" smtClean="0"/>
              <a:t>(base: n=60 villages)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val="C00000"/>
                </a:solidFill>
              </a:rPr>
              <a:t>Comment: </a:t>
            </a:r>
            <a:r>
              <a:rPr lang="en-US" sz="1000" dirty="0" smtClean="0"/>
              <a:t>Most of the reporting is directed to the village veterinarian or village chief, followed by local government officials. Reporting directly to newspapers or other media is less common.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Who did you personally speak to last week about sick or dead animals, if anyone? </a:t>
            </a:r>
            <a:r>
              <a:rPr lang="en-US" sz="1000" dirty="0" smtClean="0"/>
              <a:t>(base: n=60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Nearly all the villages have spoken to friends and families about sick or dead animals in the past week and around two thirds have also talked to a veterinarian. Around half of the villages also talked to the village chief and local government. Communication to other groups has been less common.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5"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4 April</a:t>
            </a:r>
            <a:r>
              <a:rPr lang="en-US" sz="1000" i="1" dirty="0" smtClean="0">
                <a:latin typeface="Calibri" pitchFamily="34" charset="0"/>
                <a:ea typeface="Arial" pitchFamily="34" charset="0"/>
                <a:cs typeface="Cordia New" pitchFamily="34" charset="-34"/>
              </a:rPr>
              <a:t>,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from </a:t>
            </a:r>
            <a:r>
              <a:rPr lang="en-US" sz="1000" i="1" dirty="0" smtClean="0">
                <a:latin typeface="Calibri" pitchFamily="34" charset="0"/>
                <a:ea typeface="Arial" pitchFamily="34" charset="0"/>
                <a:cs typeface="Cordia New" pitchFamily="34" charset="-34"/>
              </a:rPr>
              <a:t>60</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Dr. 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7" name="Rectangle 6"/>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4</a:t>
            </a:r>
            <a:r>
              <a:rPr lang="en-US" altLang="ja-JP" sz="1400" b="1" i="1" dirty="0" smtClean="0">
                <a:latin typeface="Candara" pitchFamily="34" charset="0"/>
                <a:ea typeface="ＭＳ Ｐゴシック" pitchFamily="34" charset="-128"/>
              </a:rPr>
              <a:t> </a:t>
            </a:r>
            <a:r>
              <a:rPr lang="en-US" altLang="ja-JP" sz="1400" b="1" i="1" dirty="0" smtClean="0">
                <a:solidFill>
                  <a:srgbClr val="C00000"/>
                </a:solidFill>
                <a:latin typeface="Candara" pitchFamily="34" charset="0"/>
                <a:ea typeface="ＭＳ Ｐゴシック" pitchFamily="34" charset="-128"/>
              </a:rPr>
              <a:t>(Animal Health)</a:t>
            </a:r>
            <a:endParaRPr lang="en-US" sz="1400" b="1" i="1" dirty="0">
              <a:solidFill>
                <a:srgbClr val="C00000"/>
              </a:solidFill>
              <a:latin typeface="Candara" pitchFamily="34" charset="0"/>
            </a:endParaRPr>
          </a:p>
        </p:txBody>
      </p:sp>
      <p:graphicFrame>
        <p:nvGraphicFramePr>
          <p:cNvPr id="10" name="Chart 9"/>
          <p:cNvGraphicFramePr/>
          <p:nvPr/>
        </p:nvGraphicFramePr>
        <p:xfrm>
          <a:off x="3733800" y="2790825"/>
          <a:ext cx="2819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3657600" y="5562600"/>
          <a:ext cx="2895600" cy="2057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533400" y="6019800"/>
          <a:ext cx="2667000" cy="1524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p:nvPr/>
        </p:nvGraphicFramePr>
        <p:xfrm>
          <a:off x="381000" y="2790825"/>
          <a:ext cx="2743200" cy="1552575"/>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370</Words>
  <Application>Microsoft Office PowerPoint</Application>
  <PresentationFormat>A4 Paper (210x297 mm)</PresentationFormat>
  <Paragraphs>48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 USER</dc:creator>
  <cp:lastModifiedBy>AED USER</cp:lastModifiedBy>
  <cp:revision>30</cp:revision>
  <dcterms:created xsi:type="dcterms:W3CDTF">2011-03-10T08:28:59Z</dcterms:created>
  <dcterms:modified xsi:type="dcterms:W3CDTF">2011-04-19T04:07:36Z</dcterms:modified>
</cp:coreProperties>
</file>