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6" autoAdjust="0"/>
    <p:restoredTop sz="94660" autoAdjust="0"/>
  </p:normalViewPr>
  <p:slideViewPr>
    <p:cSldViewPr>
      <p:cViewPr>
        <p:scale>
          <a:sx n="100" d="100"/>
          <a:sy n="100" d="100"/>
        </p:scale>
        <p:origin x="-1962" y="132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6034510888841595"/>
          <c:y val="0.10526315789473686"/>
          <c:w val="0.4583035397602328"/>
          <c:h val="0.6964601647016343"/>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numFmt formatCode="0%" sourceLinked="0"/>
            <c:txPr>
              <a:bodyPr/>
              <a:lstStyle/>
              <a:p>
                <a:pPr>
                  <a:defRPr sz="800" b="1"/>
                </a:pPr>
                <a:endParaRPr lang="en-US"/>
              </a:p>
            </c:txPr>
            <c:showVal val="1"/>
          </c:dLbls>
          <c:cat>
            <c:strRef>
              <c:f>Sheet1!$A$2:$A$9</c:f>
              <c:strCache>
                <c:ptCount val="8"/>
                <c:pt idx="0">
                  <c:v>NGO / local organisation</c:v>
                </c:pt>
                <c:pt idx="1">
                  <c:v>District health staff</c:v>
                </c:pt>
                <c:pt idx="2">
                  <c:v>Newspapers / other media</c:v>
                </c:pt>
                <c:pt idx="3">
                  <c:v>Village chief</c:v>
                </c:pt>
                <c:pt idx="4">
                  <c:v>Village health volunteer</c:v>
                </c:pt>
                <c:pt idx="5">
                  <c:v>Familiy or friends</c:v>
                </c:pt>
                <c:pt idx="6">
                  <c:v>Village HC professional</c:v>
                </c:pt>
                <c:pt idx="7">
                  <c:v>Other LWU members</c:v>
                </c:pt>
              </c:strCache>
            </c:strRef>
          </c:cat>
          <c:val>
            <c:numRef>
              <c:f>Sheet1!$B$2:$B$9</c:f>
              <c:numCache>
                <c:formatCode>0%</c:formatCode>
                <c:ptCount val="8"/>
                <c:pt idx="0">
                  <c:v>0.32000000000000012</c:v>
                </c:pt>
                <c:pt idx="1">
                  <c:v>0.32000000000000012</c:v>
                </c:pt>
                <c:pt idx="2">
                  <c:v>0.32000000000000012</c:v>
                </c:pt>
                <c:pt idx="3">
                  <c:v>0.44000000000000011</c:v>
                </c:pt>
                <c:pt idx="4">
                  <c:v>0.44000000000000011</c:v>
                </c:pt>
                <c:pt idx="5">
                  <c:v>0.54</c:v>
                </c:pt>
                <c:pt idx="6">
                  <c:v>0.68000000000000038</c:v>
                </c:pt>
                <c:pt idx="7">
                  <c:v>0.7200000000000002</c:v>
                </c:pt>
              </c:numCache>
            </c:numRef>
          </c:val>
        </c:ser>
        <c:axId val="43329792"/>
        <c:axId val="43343872"/>
      </c:barChart>
      <c:catAx>
        <c:axId val="43329792"/>
        <c:scaling>
          <c:orientation val="minMax"/>
        </c:scaling>
        <c:axPos val="l"/>
        <c:tickLblPos val="nextTo"/>
        <c:txPr>
          <a:bodyPr/>
          <a:lstStyle/>
          <a:p>
            <a:pPr>
              <a:defRPr sz="800"/>
            </a:pPr>
            <a:endParaRPr lang="en-US"/>
          </a:p>
        </c:txPr>
        <c:crossAx val="43343872"/>
        <c:crosses val="autoZero"/>
        <c:auto val="1"/>
        <c:lblAlgn val="ctr"/>
        <c:lblOffset val="100"/>
      </c:catAx>
      <c:valAx>
        <c:axId val="43343872"/>
        <c:scaling>
          <c:orientation val="minMax"/>
          <c:max val="1"/>
          <c:min val="0"/>
        </c:scaling>
        <c:axPos val="b"/>
        <c:numFmt formatCode="0%" sourceLinked="1"/>
        <c:tickLblPos val="nextTo"/>
        <c:txPr>
          <a:bodyPr/>
          <a:lstStyle/>
          <a:p>
            <a:pPr>
              <a:defRPr sz="800"/>
            </a:pPr>
            <a:endParaRPr lang="en-US"/>
          </a:p>
        </c:txPr>
        <c:crossAx val="43329792"/>
        <c:crosses val="autoZero"/>
        <c:crossBetween val="between"/>
        <c:majorUnit val="0.2"/>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43746719160105"/>
          <c:y val="3.9281617575580859E-2"/>
          <c:w val="0.48314848143982125"/>
          <c:h val="0.81069748225916238"/>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Sheet1!$A$2:$A$9</c:f>
              <c:strCache>
                <c:ptCount val="8"/>
                <c:pt idx="0">
                  <c:v>Village chief</c:v>
                </c:pt>
                <c:pt idx="1">
                  <c:v>Village health volunteer</c:v>
                </c:pt>
                <c:pt idx="2">
                  <c:v>NGO / local organisation</c:v>
                </c:pt>
                <c:pt idx="3">
                  <c:v>District health staff</c:v>
                </c:pt>
                <c:pt idx="4">
                  <c:v>Newspaper / other media</c:v>
                </c:pt>
                <c:pt idx="5">
                  <c:v>Village HC professional</c:v>
                </c:pt>
                <c:pt idx="6">
                  <c:v>Other LWU members</c:v>
                </c:pt>
                <c:pt idx="7">
                  <c:v>Familiy or friends</c:v>
                </c:pt>
              </c:strCache>
            </c:strRef>
          </c:cat>
          <c:val>
            <c:numRef>
              <c:f>Sheet1!$B$2:$B$9</c:f>
              <c:numCache>
                <c:formatCode>0%</c:formatCode>
                <c:ptCount val="8"/>
                <c:pt idx="0">
                  <c:v>0.18000000000000005</c:v>
                </c:pt>
                <c:pt idx="1">
                  <c:v>0.24000000000000005</c:v>
                </c:pt>
                <c:pt idx="2">
                  <c:v>0.24000000000000005</c:v>
                </c:pt>
                <c:pt idx="3">
                  <c:v>0.24000000000000005</c:v>
                </c:pt>
                <c:pt idx="4">
                  <c:v>0.24000000000000005</c:v>
                </c:pt>
                <c:pt idx="5">
                  <c:v>0.54</c:v>
                </c:pt>
                <c:pt idx="6">
                  <c:v>0.66000000000000025</c:v>
                </c:pt>
                <c:pt idx="7">
                  <c:v>0.94000000000000017</c:v>
                </c:pt>
              </c:numCache>
            </c:numRef>
          </c:val>
        </c:ser>
        <c:axId val="43351040"/>
        <c:axId val="43397888"/>
      </c:barChart>
      <c:catAx>
        <c:axId val="43351040"/>
        <c:scaling>
          <c:orientation val="minMax"/>
        </c:scaling>
        <c:axPos val="l"/>
        <c:tickLblPos val="nextTo"/>
        <c:txPr>
          <a:bodyPr/>
          <a:lstStyle/>
          <a:p>
            <a:pPr>
              <a:defRPr sz="800"/>
            </a:pPr>
            <a:endParaRPr lang="en-US"/>
          </a:p>
        </c:txPr>
        <c:crossAx val="43397888"/>
        <c:crosses val="autoZero"/>
        <c:auto val="1"/>
        <c:lblAlgn val="ctr"/>
        <c:lblOffset val="100"/>
      </c:catAx>
      <c:valAx>
        <c:axId val="43397888"/>
        <c:scaling>
          <c:orientation val="minMax"/>
          <c:max val="1"/>
          <c:min val="0"/>
        </c:scaling>
        <c:axPos val="b"/>
        <c:numFmt formatCode="0%" sourceLinked="0"/>
        <c:tickLblPos val="nextTo"/>
        <c:txPr>
          <a:bodyPr/>
          <a:lstStyle/>
          <a:p>
            <a:pPr>
              <a:defRPr sz="800"/>
            </a:pPr>
            <a:endParaRPr lang="en-US"/>
          </a:p>
        </c:txPr>
        <c:crossAx val="43351040"/>
        <c:crosses val="autoZero"/>
        <c:crossBetween val="between"/>
        <c:majorUnit val="0.2"/>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8841019872515945"/>
          <c:y val="0.1"/>
          <c:w val="0.43091113610798648"/>
          <c:h val="0.651319553805775"/>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dLbl>
              <c:idx val="3"/>
              <c:layout>
                <c:manualLayout>
                  <c:x val="5.2083333333333556E-3"/>
                  <c:y val="-8.771929824561403E-3"/>
                </c:manualLayout>
              </c:layout>
              <c:showVal val="1"/>
            </c:dLbl>
            <c:txPr>
              <a:bodyPr/>
              <a:lstStyle/>
              <a:p>
                <a:pPr>
                  <a:defRPr sz="800" b="1"/>
                </a:pPr>
                <a:endParaRPr lang="en-US"/>
              </a:p>
            </c:txPr>
            <c:showVal val="1"/>
          </c:dLbls>
          <c:cat>
            <c:strRef>
              <c:f>Sheet1!$A$2:$A$7</c:f>
              <c:strCache>
                <c:ptCount val="6"/>
                <c:pt idx="0">
                  <c:v>Fuel reimbursement</c:v>
                </c:pt>
                <c:pt idx="1">
                  <c:v>Village meetings</c:v>
                </c:pt>
                <c:pt idx="2">
                  <c:v>Mobile phones</c:v>
                </c:pt>
                <c:pt idx="3">
                  <c:v>Directory of HC providers</c:v>
                </c:pt>
                <c:pt idx="4">
                  <c:v>Talking points</c:v>
                </c:pt>
                <c:pt idx="5">
                  <c:v>IEC materials</c:v>
                </c:pt>
              </c:strCache>
            </c:strRef>
          </c:cat>
          <c:val>
            <c:numRef>
              <c:f>Sheet1!$B$2:$B$7</c:f>
              <c:numCache>
                <c:formatCode>0%</c:formatCode>
                <c:ptCount val="6"/>
                <c:pt idx="0">
                  <c:v>0</c:v>
                </c:pt>
                <c:pt idx="1">
                  <c:v>0.1</c:v>
                </c:pt>
                <c:pt idx="2">
                  <c:v>0.14000000000000001</c:v>
                </c:pt>
                <c:pt idx="3">
                  <c:v>0.16</c:v>
                </c:pt>
                <c:pt idx="4">
                  <c:v>0.26</c:v>
                </c:pt>
                <c:pt idx="5">
                  <c:v>0.34</c:v>
                </c:pt>
              </c:numCache>
            </c:numRef>
          </c:val>
        </c:ser>
        <c:axId val="43388928"/>
        <c:axId val="43390464"/>
      </c:barChart>
      <c:catAx>
        <c:axId val="43388928"/>
        <c:scaling>
          <c:orientation val="minMax"/>
        </c:scaling>
        <c:axPos val="l"/>
        <c:tickLblPos val="nextTo"/>
        <c:txPr>
          <a:bodyPr/>
          <a:lstStyle/>
          <a:p>
            <a:pPr>
              <a:defRPr sz="800"/>
            </a:pPr>
            <a:endParaRPr lang="en-US"/>
          </a:p>
        </c:txPr>
        <c:crossAx val="43390464"/>
        <c:crosses val="autoZero"/>
        <c:auto val="1"/>
        <c:lblAlgn val="ctr"/>
        <c:lblOffset val="100"/>
      </c:catAx>
      <c:valAx>
        <c:axId val="43390464"/>
        <c:scaling>
          <c:orientation val="minMax"/>
          <c:max val="1"/>
          <c:min val="0"/>
        </c:scaling>
        <c:axPos val="b"/>
        <c:numFmt formatCode="0%" sourceLinked="1"/>
        <c:tickLblPos val="nextTo"/>
        <c:txPr>
          <a:bodyPr/>
          <a:lstStyle/>
          <a:p>
            <a:pPr>
              <a:defRPr sz="800"/>
            </a:pPr>
            <a:endParaRPr lang="en-US"/>
          </a:p>
        </c:txPr>
        <c:crossAx val="43388928"/>
        <c:crosses val="autoZero"/>
        <c:crossBetween val="between"/>
        <c:majorUnit val="0.2"/>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Sheet1!$A$2:$A$7</c:f>
              <c:strCache>
                <c:ptCount val="6"/>
                <c:pt idx="0">
                  <c:v>Fuel reimbursement</c:v>
                </c:pt>
                <c:pt idx="1">
                  <c:v>Village meetings</c:v>
                </c:pt>
                <c:pt idx="2">
                  <c:v>Mobile phones</c:v>
                </c:pt>
                <c:pt idx="3">
                  <c:v>Directory of HC providers</c:v>
                </c:pt>
                <c:pt idx="4">
                  <c:v>Talking points</c:v>
                </c:pt>
                <c:pt idx="5">
                  <c:v>IEC materials</c:v>
                </c:pt>
              </c:strCache>
            </c:strRef>
          </c:cat>
          <c:val>
            <c:numRef>
              <c:f>Sheet1!$B$2:$B$7</c:f>
              <c:numCache>
                <c:formatCode>0%</c:formatCode>
                <c:ptCount val="6"/>
                <c:pt idx="0">
                  <c:v>4.0000000000000022E-2</c:v>
                </c:pt>
                <c:pt idx="1">
                  <c:v>0.12000000000000002</c:v>
                </c:pt>
                <c:pt idx="2">
                  <c:v>0.14000000000000001</c:v>
                </c:pt>
                <c:pt idx="3">
                  <c:v>0.16</c:v>
                </c:pt>
                <c:pt idx="4">
                  <c:v>0.26</c:v>
                </c:pt>
                <c:pt idx="5">
                  <c:v>0.28000000000000008</c:v>
                </c:pt>
              </c:numCache>
            </c:numRef>
          </c:val>
        </c:ser>
        <c:axId val="43401984"/>
        <c:axId val="43403520"/>
      </c:barChart>
      <c:catAx>
        <c:axId val="43401984"/>
        <c:scaling>
          <c:orientation val="minMax"/>
        </c:scaling>
        <c:axPos val="l"/>
        <c:tickLblPos val="nextTo"/>
        <c:txPr>
          <a:bodyPr/>
          <a:lstStyle/>
          <a:p>
            <a:pPr>
              <a:defRPr sz="800"/>
            </a:pPr>
            <a:endParaRPr lang="en-US"/>
          </a:p>
        </c:txPr>
        <c:crossAx val="43403520"/>
        <c:crosses val="autoZero"/>
        <c:auto val="1"/>
        <c:lblAlgn val="ctr"/>
        <c:lblOffset val="100"/>
      </c:catAx>
      <c:valAx>
        <c:axId val="43403520"/>
        <c:scaling>
          <c:orientation val="minMax"/>
          <c:max val="1"/>
          <c:min val="0"/>
        </c:scaling>
        <c:axPos val="b"/>
        <c:numFmt formatCode="0%" sourceLinked="1"/>
        <c:tickLblPos val="nextTo"/>
        <c:txPr>
          <a:bodyPr/>
          <a:lstStyle/>
          <a:p>
            <a:pPr>
              <a:defRPr sz="800"/>
            </a:pPr>
            <a:endParaRPr lang="en-US"/>
          </a:p>
        </c:txPr>
        <c:crossAx val="43401984"/>
        <c:crosses val="autoZero"/>
        <c:crossBetween val="between"/>
        <c:majorUnit val="0.2"/>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6228C-58C3-4527-978B-2DECC0D5E4DB}" type="datetimeFigureOut">
              <a:rPr lang="en-US" smtClean="0"/>
              <a:pPr/>
              <a:t>4/19/2011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F09F53-78C2-4EEF-A531-16181B55B5D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C196B-4C1B-44E9-B095-99E41E716F38}" type="datetimeFigureOut">
              <a:rPr lang="en-US" smtClean="0"/>
              <a:pPr/>
              <a:t>4/19/2011</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FE6B8-9F25-4A7E-B91C-C1C85FA49A2C}"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7E21D-2F56-4ECE-BBE1-EC08FB92D22E}"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7E21D-2F56-4ECE-BBE1-EC08FB92D22E}" type="datetimeFigureOut">
              <a:rPr lang="en-US" smtClean="0"/>
              <a:pPr/>
              <a:t>4/19/2011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7E21D-2F56-4ECE-BBE1-EC08FB92D22E}" type="datetimeFigureOut">
              <a:rPr lang="en-US" smtClean="0"/>
              <a:pPr/>
              <a:t>4/19/2011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7E21D-2F56-4ECE-BBE1-EC08FB92D22E}" type="datetimeFigureOut">
              <a:rPr lang="en-US" smtClean="0"/>
              <a:pPr/>
              <a:t>4/19/2011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187E21D-2F56-4ECE-BBE1-EC08FB92D22E}" type="datetimeFigureOut">
              <a:rPr lang="en-US" smtClean="0"/>
              <a:pPr/>
              <a:t>4/19/2011</a:t>
            </a:fld>
            <a:endParaRPr lang="en-US"/>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8673EF-3745-4C01-B673-8BB93F9121B0}" type="slidenum">
              <a:rPr lang="en-US" smtClean="0"/>
              <a:pPr/>
              <a:t>‹#›</a:t>
            </a:fld>
            <a:endParaRPr lang="en-US"/>
          </a:p>
        </p:txBody>
      </p:sp>
      <p:pic>
        <p:nvPicPr>
          <p:cNvPr id="2050" name="Picture 2" descr="Mekong_3_97_A4"/>
          <p:cNvPicPr>
            <a:picLocks noChangeAspect="1" noChangeArrowheads="1"/>
          </p:cNvPicPr>
          <p:nvPr userDrawn="1"/>
        </p:nvPicPr>
        <p:blipFill>
          <a:blip r:embed="rId13" cstate="print"/>
          <a:srcRect/>
          <a:stretch>
            <a:fillRect/>
          </a:stretch>
        </p:blipFill>
        <p:spPr bwMode="auto">
          <a:xfrm>
            <a:off x="0" y="-1"/>
            <a:ext cx="6858000" cy="990600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antican@aed.org" TargetMode="Externa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What do Lao Women’s Union members currently find </a:t>
            </a:r>
            <a:r>
              <a:rPr lang="en-US" sz="1000" b="1" u="sng" dirty="0" smtClean="0"/>
              <a:t>most useful</a:t>
            </a:r>
            <a:r>
              <a:rPr lang="en-US" sz="1000" b="1" dirty="0" smtClean="0"/>
              <a:t> in order to help address health problems? </a:t>
            </a:r>
            <a:r>
              <a:rPr lang="en-US" sz="1000" dirty="0" smtClean="0"/>
              <a:t>(base: n=50 villages)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To help the LWU address health problems, IEC materials and talking points are the support materials seen to be most useful. However, other support mechanisms such as a directory of health care providers and mobile phones are favored by others.</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Q2. What materials did you personally find especially </a:t>
            </a:r>
            <a:r>
              <a:rPr lang="en-US" sz="1000" b="1" u="sng" dirty="0" smtClean="0"/>
              <a:t>most useful </a:t>
            </a:r>
            <a:r>
              <a:rPr lang="en-US" sz="1000" b="1" dirty="0" smtClean="0"/>
              <a:t>in working on health issues this past week? </a:t>
            </a:r>
            <a:r>
              <a:rPr lang="en-US" sz="1000" dirty="0" smtClean="0"/>
              <a:t>(base: n=50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The ranking order of support materials does not change when looking at what materials were most useful in the past week. IEC materials and talking points still top the list but other items are still relevant except for reimbursement for fuel costs.</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15"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To whom does the Lao Women’s Union share events of disease outbreaks?  </a:t>
            </a:r>
            <a:r>
              <a:rPr lang="en-US" sz="1000" dirty="0" smtClean="0"/>
              <a:t>(base: n=50 villages)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val="C00000"/>
                </a:solidFill>
              </a:rPr>
              <a:t>Comment: </a:t>
            </a:r>
            <a:r>
              <a:rPr lang="en-US" sz="1000" dirty="0" smtClean="0"/>
              <a:t>Events of disease outbreaks are shared mostly with other LWU members and village health care professionals. Around half of the villages also share with other community groups such as family and friends, health volunteers and village chiefs.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a:p>
            <a:pPr lvl="0" algn="ctr">
              <a:spcBef>
                <a:spcPct val="20000"/>
              </a:spcBef>
              <a:spcAft>
                <a:spcPct val="15000"/>
              </a:spcAft>
              <a:defRPr/>
            </a:pPr>
            <a:r>
              <a:rPr lang="en-US" sz="1000" b="1" dirty="0" smtClean="0"/>
              <a:t>Q4. This past week, who did you speak to with about illness or diseases that you noticed in your village? </a:t>
            </a:r>
            <a:r>
              <a:rPr lang="en-US" sz="1000" dirty="0" smtClean="0"/>
              <a:t>(base: n=50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In the past week, 94% of the villages spoke to family and friends about illnesses in the village, 66% also spoke to other LWU members and 54% spoke to village health care professionals. Less than one in four villages consulted with media and other groups.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5" name="AutoShape 3"/>
          <p:cNvSpPr>
            <a:spLocks noChangeArrowheads="1"/>
          </p:cNvSpPr>
          <p:nvPr/>
        </p:nvSpPr>
        <p:spPr bwMode="auto">
          <a:xfrm>
            <a:off x="381000" y="8575848"/>
            <a:ext cx="6096000" cy="812800"/>
          </a:xfrm>
          <a:prstGeom prst="roundRect">
            <a:avLst>
              <a:gd name="adj" fmla="val 16667"/>
            </a:avLst>
          </a:prstGeom>
          <a:solidFill>
            <a:srgbClr val="FFFFFF"/>
          </a:solidFill>
          <a:ln w="19050">
            <a:solidFill>
              <a:srgbClr val="00206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Data collection for this survey was conducted using mobile phone technology. The data was collected on</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11 April</a:t>
            </a:r>
            <a:r>
              <a:rPr lang="en-US" sz="1000" i="1" dirty="0" smtClean="0">
                <a:latin typeface="Calibri" pitchFamily="34" charset="0"/>
                <a:ea typeface="Arial" pitchFamily="34" charset="0"/>
                <a:cs typeface="Cordia New" pitchFamily="34" charset="-34"/>
              </a:rPr>
              <a:t>, 2011,</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from </a:t>
            </a:r>
            <a:r>
              <a:rPr lang="en-US" sz="1000" i="1" dirty="0" smtClean="0">
                <a:latin typeface="Calibri" pitchFamily="34" charset="0"/>
                <a:ea typeface="Arial" pitchFamily="34" charset="0"/>
                <a:cs typeface="Cordia New" pitchFamily="34" charset="-34"/>
              </a:rPr>
              <a:t>50</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villages located in and around Vientiane,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Savannakhet</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Luang</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Namtha</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and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Bokeo</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in Lao PDR. Participants in the panel were recruited by AED from the Lao Women’s Union (LWU). For more information please contact Dr. Cecile Lantican, Country</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Coordinator</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AED Lao</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PDR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hlinkClick r:id="rId3"/>
              </a:rPr>
              <a:t>clantican@aed.org</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381000" y="13716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val="002060"/>
                </a:solidFill>
                <a:latin typeface="Candara" pitchFamily="34" charset="0"/>
                <a:ea typeface="ＭＳ Ｐゴシック" pitchFamily="34" charset="-128"/>
              </a:rPr>
              <a:t>MID-BCC Flash Report</a:t>
            </a:r>
            <a:endParaRPr lang="en-US" sz="2800" b="1" i="1" dirty="0">
              <a:solidFill>
                <a:srgbClr val="002060"/>
              </a:solidFill>
              <a:latin typeface="Candara" pitchFamily="34" charset="0"/>
            </a:endParaRPr>
          </a:p>
        </p:txBody>
      </p:sp>
      <p:sp>
        <p:nvSpPr>
          <p:cNvPr id="7" name="Rectangle 6"/>
          <p:cNvSpPr/>
          <p:nvPr/>
        </p:nvSpPr>
        <p:spPr>
          <a:xfrm>
            <a:off x="262890" y="1596390"/>
            <a:ext cx="5452110" cy="502702"/>
          </a:xfrm>
          <a:prstGeom prst="rect">
            <a:avLst/>
          </a:prstGeom>
        </p:spPr>
        <p:txBody>
          <a:bodyPr wrap="square">
            <a:spAutoFit/>
          </a:bodyPr>
          <a:lstStyle/>
          <a:p>
            <a:pPr defTabSz="960438">
              <a:lnSpc>
                <a:spcPts val="3200"/>
              </a:lnSpc>
            </a:pPr>
            <a:r>
              <a:rPr lang="en-US" altLang="ja-JP" sz="1400" b="1" i="1" dirty="0" smtClean="0">
                <a:solidFill>
                  <a:schemeClr val="tx1"/>
                </a:solidFill>
                <a:latin typeface="Candara" pitchFamily="34" charset="0"/>
                <a:ea typeface="ＭＳ Ｐゴシック" pitchFamily="34" charset="-128"/>
              </a:rPr>
              <a:t>Influenza-like Illnesses SMS Reporting – Wave 5</a:t>
            </a:r>
            <a:r>
              <a:rPr lang="en-US" altLang="ja-JP" sz="1400" b="1" i="1" dirty="0" smtClean="0">
                <a:latin typeface="Candara" pitchFamily="34" charset="0"/>
                <a:ea typeface="ＭＳ Ｐゴシック" pitchFamily="34" charset="-128"/>
              </a:rPr>
              <a:t> (Human Health)</a:t>
            </a:r>
            <a:endParaRPr lang="en-US" sz="1400" b="1" i="1" dirty="0">
              <a:solidFill>
                <a:schemeClr val="tx1"/>
              </a:solidFill>
              <a:latin typeface="Candara" pitchFamily="34" charset="0"/>
            </a:endParaRPr>
          </a:p>
        </p:txBody>
      </p:sp>
      <p:graphicFrame>
        <p:nvGraphicFramePr>
          <p:cNvPr id="10" name="Chart 9"/>
          <p:cNvGraphicFramePr/>
          <p:nvPr/>
        </p:nvGraphicFramePr>
        <p:xfrm>
          <a:off x="3706812" y="2514600"/>
          <a:ext cx="2819400" cy="18002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3668712" y="5943600"/>
          <a:ext cx="2895600" cy="1676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465138" y="5867400"/>
          <a:ext cx="2667000" cy="1524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p:cNvGraphicFramePr/>
          <p:nvPr/>
        </p:nvGraphicFramePr>
        <p:xfrm>
          <a:off x="427038" y="2790825"/>
          <a:ext cx="2743200" cy="1552575"/>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384</Words>
  <Application>Microsoft Office PowerPoint</Application>
  <PresentationFormat>A4 Paper (210x297 mm)</PresentationFormat>
  <Paragraphs>46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AED USER</dc:creator>
  <cp:lastModifiedBy>AED USER</cp:lastModifiedBy>
  <cp:revision>38</cp:revision>
  <dcterms:created xsi:type="dcterms:W3CDTF">2011-03-10T08:28:59Z</dcterms:created>
  <dcterms:modified xsi:type="dcterms:W3CDTF">2011-04-19T03:41:40Z</dcterms:modified>
</cp:coreProperties>
</file>