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27"/>
  </p:notesMasterIdLst>
  <p:handoutMasterIdLst>
    <p:handoutMasterId r:id="rId28"/>
  </p:handoutMasterIdLst>
  <p:sldIdLst>
    <p:sldId id="300" r:id="rId3"/>
    <p:sldId id="450" r:id="rId4"/>
    <p:sldId id="430" r:id="rId5"/>
    <p:sldId id="425" r:id="rId6"/>
    <p:sldId id="428" r:id="rId7"/>
    <p:sldId id="442" r:id="rId8"/>
    <p:sldId id="417" r:id="rId9"/>
    <p:sldId id="416" r:id="rId10"/>
    <p:sldId id="357" r:id="rId11"/>
    <p:sldId id="440" r:id="rId12"/>
    <p:sldId id="444" r:id="rId13"/>
    <p:sldId id="415" r:id="rId14"/>
    <p:sldId id="451" r:id="rId15"/>
    <p:sldId id="441" r:id="rId16"/>
    <p:sldId id="453" r:id="rId17"/>
    <p:sldId id="419" r:id="rId18"/>
    <p:sldId id="420" r:id="rId19"/>
    <p:sldId id="421" r:id="rId20"/>
    <p:sldId id="422" r:id="rId21"/>
    <p:sldId id="448" r:id="rId22"/>
    <p:sldId id="436" r:id="rId23"/>
    <p:sldId id="434" r:id="rId24"/>
    <p:sldId id="437" r:id="rId25"/>
    <p:sldId id="452" r:id="rId26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FCB"/>
    <a:srgbClr val="E22E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480" y="-102"/>
      </p:cViewPr>
      <p:guideLst>
        <p:guide orient="horz" pos="436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1326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pawinFAO\IDENTIFY_Assessment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Diagram!$C$20</c:f>
              <c:strCache>
                <c:ptCount val="1"/>
                <c:pt idx="0">
                  <c:v>Percent</c:v>
                </c:pt>
              </c:strCache>
            </c:strRef>
          </c:tx>
          <c:dPt>
            <c:idx val="3"/>
            <c:spPr>
              <a:solidFill>
                <a:schemeClr val="accent4"/>
              </a:solidFill>
            </c:spPr>
          </c:dPt>
          <c:cat>
            <c:strRef>
              <c:f>Diagram!$B$21:$B$28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Diagram!$C$21:$C$28</c:f>
              <c:numCache>
                <c:formatCode>General</c:formatCode>
                <c:ptCount val="8"/>
                <c:pt idx="0">
                  <c:v>0.89000000000000012</c:v>
                </c:pt>
                <c:pt idx="1">
                  <c:v>0.36000000000000021</c:v>
                </c:pt>
                <c:pt idx="2">
                  <c:v>0.46</c:v>
                </c:pt>
                <c:pt idx="3">
                  <c:v>0.3500000000000002</c:v>
                </c:pt>
                <c:pt idx="4">
                  <c:v>0.59000000000000008</c:v>
                </c:pt>
                <c:pt idx="5">
                  <c:v>0.54</c:v>
                </c:pt>
                <c:pt idx="6">
                  <c:v>0.79</c:v>
                </c:pt>
                <c:pt idx="7">
                  <c:v>0</c:v>
                </c:pt>
              </c:numCache>
            </c:numRef>
          </c:val>
        </c:ser>
        <c:gapWidth val="51"/>
        <c:axId val="57733888"/>
        <c:axId val="57735424"/>
      </c:barChart>
      <c:catAx>
        <c:axId val="57733888"/>
        <c:scaling>
          <c:orientation val="minMax"/>
        </c:scaling>
        <c:axPos val="b"/>
        <c:tickLblPos val="nextTo"/>
        <c:crossAx val="57735424"/>
        <c:crosses val="autoZero"/>
        <c:auto val="1"/>
        <c:lblAlgn val="ctr"/>
        <c:lblOffset val="100"/>
      </c:catAx>
      <c:valAx>
        <c:axId val="57735424"/>
        <c:scaling>
          <c:orientation val="minMax"/>
          <c:max val="1"/>
        </c:scaling>
        <c:axPos val="l"/>
        <c:majorGridlines/>
        <c:numFmt formatCode="0%" sourceLinked="0"/>
        <c:tickLblPos val="nextTo"/>
        <c:crossAx val="5773388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6425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47466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474663">
              <a:defRPr sz="1200"/>
            </a:lvl1pPr>
          </a:lstStyle>
          <a:p>
            <a:fld id="{4B9B85B8-59AC-4EFA-9D31-54DDC6BF97A7}" type="datetime1">
              <a:rPr lang="en-US"/>
              <a:pPr/>
              <a:t>2/28/2011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474663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474663">
              <a:defRPr sz="1200"/>
            </a:lvl1pPr>
          </a:lstStyle>
          <a:p>
            <a:fld id="{A0406194-4BE1-4EBD-85FC-01CB7EF8E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91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2513"/>
            <a:ext cx="5683250" cy="4603750"/>
          </a:xfrm>
        </p:spPr>
        <p:txBody>
          <a:bodyPr/>
          <a:lstStyle/>
          <a:p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83CF1-6D0E-43E9-A27B-7144F7ABB01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6" rIns="92832" bIns="46416" anchor="b"/>
          <a:lstStyle/>
          <a:p>
            <a:pPr algn="r" defTabSz="898525" eaLnBrk="0" hangingPunct="0"/>
            <a:fld id="{5CB9EC97-CF63-43B7-A8EE-324A88680379}" type="slidenum">
              <a:rPr lang="en-US" sz="1100">
                <a:latin typeface="Times" pitchFamily="18" charset="0"/>
              </a:rPr>
              <a:pPr algn="r" defTabSz="898525" eaLnBrk="0" hangingPunct="0"/>
              <a:t>6</a:t>
            </a:fld>
            <a:endParaRPr lang="en-US" sz="1100">
              <a:latin typeface="Times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32" tIns="46416" rIns="92832" bIns="46416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GB" sz="9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06400"/>
            <a:fld id="{6D1E7B6B-CA8E-46D6-B658-B10A72D9BA03}" type="slidenum">
              <a:rPr lang="en-GB"/>
              <a:pPr defTabSz="406400"/>
              <a:t>11</a:t>
            </a:fld>
            <a:endParaRPr lang="en-GB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5" tIns="46408" rIns="92815" bIns="46408" anchor="b"/>
          <a:lstStyle/>
          <a:p>
            <a:pPr algn="r" defTabSz="473075" eaLnBrk="0" hangingPunct="0"/>
            <a:fld id="{BDDAC143-01D1-4FA1-88BF-67970DDD21B5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473075" eaLnBrk="0" hangingPunct="0"/>
              <a:t>15</a:t>
            </a:fld>
            <a:endParaRPr lang="en-US" sz="11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15" tIns="46408" rIns="92815" bIns="46408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5" tIns="46408" rIns="92815" bIns="46408" anchor="b"/>
          <a:lstStyle/>
          <a:p>
            <a:pPr algn="r" defTabSz="473075" eaLnBrk="0" hangingPunct="0"/>
            <a:fld id="{BDDAC143-01D1-4FA1-88BF-67970DDD21B5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473075" eaLnBrk="0" hangingPunct="0"/>
              <a:t>16</a:t>
            </a:fld>
            <a:endParaRPr lang="en-US" sz="11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15" tIns="46408" rIns="92815" bIns="46408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5" tIns="46408" rIns="92815" bIns="46408" anchor="b"/>
          <a:lstStyle/>
          <a:p>
            <a:pPr algn="r" defTabSz="473075" eaLnBrk="0" hangingPunct="0"/>
            <a:fld id="{2534C4B3-FDD7-47E9-97F9-A4278FA7B3B9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473075" eaLnBrk="0" hangingPunct="0"/>
              <a:t>17</a:t>
            </a:fld>
            <a:endParaRPr lang="en-US" sz="11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15" tIns="46408" rIns="92815" bIns="46408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5" tIns="46408" rIns="92815" bIns="46408" anchor="b"/>
          <a:lstStyle/>
          <a:p>
            <a:pPr algn="r" defTabSz="473075" eaLnBrk="0" hangingPunct="0"/>
            <a:fld id="{E5E63811-F26B-48AE-A172-62FE720E08E6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473075" eaLnBrk="0" hangingPunct="0"/>
              <a:t>18</a:t>
            </a:fld>
            <a:endParaRPr lang="en-US" sz="11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15" tIns="46408" rIns="92815" bIns="46408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998913" y="9705975"/>
            <a:ext cx="307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15" tIns="46408" rIns="92815" bIns="46408" anchor="b"/>
          <a:lstStyle/>
          <a:p>
            <a:pPr algn="r" defTabSz="473075" eaLnBrk="0" hangingPunct="0"/>
            <a:fld id="{8B3D03BE-3249-4552-99D4-18A1C0A2218C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473075" eaLnBrk="0" hangingPunct="0"/>
              <a:t>19</a:t>
            </a:fld>
            <a:endParaRPr lang="en-US" sz="11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754063"/>
            <a:ext cx="5129213" cy="3846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849813"/>
            <a:ext cx="5226050" cy="4605337"/>
          </a:xfrm>
        </p:spPr>
        <p:txBody>
          <a:bodyPr lIns="92815" tIns="46408" rIns="92815" bIns="46408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DENTIFY_PPT background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4357688" y="5656263"/>
            <a:ext cx="4643437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5" rIns="91425" bIns="45715" anchor="ctr"/>
          <a:lstStyle/>
          <a:p>
            <a:pPr algn="ctr" defTabSz="457129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5429250" y="5845175"/>
            <a:ext cx="3398838" cy="584200"/>
            <a:chOff x="5525528" y="5780437"/>
            <a:chExt cx="3399156" cy="60182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5528" y="5786454"/>
              <a:ext cx="546670" cy="59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9730" y="5887891"/>
              <a:ext cx="910583" cy="43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0324" y="5780437"/>
              <a:ext cx="1614360" cy="539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du numéro de diapositive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28E62C78-DE19-49EA-B31B-A397E080E47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 userDrawn="1"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ED7172C7-2B38-4566-9B4C-7AC8D068AFC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643A63-C0DF-42F2-BF1A-22FFCD59731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823"/>
            <a:ext cx="7772400" cy="14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819"/>
            <a:ext cx="6400800" cy="1751283"/>
          </a:xfrm>
        </p:spPr>
        <p:txBody>
          <a:bodyPr/>
          <a:lstStyle>
            <a:lvl1pPr marL="0" indent="0" algn="ctr">
              <a:buNone/>
              <a:defRPr/>
            </a:lvl1pPr>
            <a:lvl2pPr marL="411421" indent="0" algn="ctr">
              <a:buNone/>
              <a:defRPr/>
            </a:lvl2pPr>
            <a:lvl3pPr marL="822843" indent="0" algn="ctr">
              <a:buNone/>
              <a:defRPr/>
            </a:lvl3pPr>
            <a:lvl4pPr marL="1234264" indent="0" algn="ctr">
              <a:buNone/>
              <a:defRPr/>
            </a:lvl4pPr>
            <a:lvl5pPr marL="1645686" indent="0" algn="ctr">
              <a:buNone/>
              <a:defRPr/>
            </a:lvl5pPr>
            <a:lvl6pPr marL="2057107" indent="0" algn="ctr">
              <a:buNone/>
              <a:defRPr/>
            </a:lvl6pPr>
            <a:lvl7pPr marL="2468529" indent="0" algn="ctr">
              <a:buNone/>
              <a:defRPr/>
            </a:lvl7pPr>
            <a:lvl8pPr marL="2879950" indent="0" algn="ctr">
              <a:buNone/>
              <a:defRPr/>
            </a:lvl8pPr>
            <a:lvl9pPr marL="32913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E1D6-0693-4B6D-9A01-5AD5D9ED8C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BB6C-17BC-4909-889A-DDEC633ED3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776"/>
            <a:ext cx="7772400" cy="136274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902"/>
            <a:ext cx="7772400" cy="149987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21" indent="0">
              <a:buNone/>
              <a:defRPr sz="1600"/>
            </a:lvl2pPr>
            <a:lvl3pPr marL="822843" indent="0">
              <a:buNone/>
              <a:defRPr sz="1400"/>
            </a:lvl3pPr>
            <a:lvl4pPr marL="1234264" indent="0">
              <a:buNone/>
              <a:defRPr sz="1300"/>
            </a:lvl4pPr>
            <a:lvl5pPr marL="1645686" indent="0">
              <a:buNone/>
              <a:defRPr sz="1300"/>
            </a:lvl5pPr>
            <a:lvl6pPr marL="2057107" indent="0">
              <a:buNone/>
              <a:defRPr sz="1300"/>
            </a:lvl6pPr>
            <a:lvl7pPr marL="2468529" indent="0">
              <a:buNone/>
              <a:defRPr sz="1300"/>
            </a:lvl7pPr>
            <a:lvl8pPr marL="2879950" indent="0">
              <a:buNone/>
              <a:defRPr sz="1300"/>
            </a:lvl8pPr>
            <a:lvl9pPr marL="329137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60BD-AFC2-402D-8695-2603C2DF5F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339" y="1874129"/>
            <a:ext cx="4046220" cy="42525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719" y="1874129"/>
            <a:ext cx="4046220" cy="425250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3BAC-0066-4277-A198-FEAAFD71E8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263"/>
            <a:ext cx="8229600" cy="1142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587"/>
            <a:ext cx="4040505" cy="6399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1" indent="0">
              <a:buNone/>
              <a:defRPr sz="1800" b="1"/>
            </a:lvl2pPr>
            <a:lvl3pPr marL="822843" indent="0">
              <a:buNone/>
              <a:defRPr sz="1600" b="1"/>
            </a:lvl3pPr>
            <a:lvl4pPr marL="1234264" indent="0">
              <a:buNone/>
              <a:defRPr sz="1400" b="1"/>
            </a:lvl4pPr>
            <a:lvl5pPr marL="1645686" indent="0">
              <a:buNone/>
              <a:defRPr sz="1400" b="1"/>
            </a:lvl5pPr>
            <a:lvl6pPr marL="2057107" indent="0">
              <a:buNone/>
              <a:defRPr sz="1400" b="1"/>
            </a:lvl6pPr>
            <a:lvl7pPr marL="2468529" indent="0">
              <a:buNone/>
              <a:defRPr sz="1400" b="1"/>
            </a:lvl7pPr>
            <a:lvl8pPr marL="2879950" indent="0">
              <a:buNone/>
              <a:defRPr sz="1400" b="1"/>
            </a:lvl8pPr>
            <a:lvl9pPr marL="32913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5535"/>
            <a:ext cx="4040505" cy="39510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8" y="1535587"/>
            <a:ext cx="4041933" cy="6399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1" indent="0">
              <a:buNone/>
              <a:defRPr sz="1800" b="1"/>
            </a:lvl2pPr>
            <a:lvl3pPr marL="822843" indent="0">
              <a:buNone/>
              <a:defRPr sz="1600" b="1"/>
            </a:lvl3pPr>
            <a:lvl4pPr marL="1234264" indent="0">
              <a:buNone/>
              <a:defRPr sz="1400" b="1"/>
            </a:lvl4pPr>
            <a:lvl5pPr marL="1645686" indent="0">
              <a:buNone/>
              <a:defRPr sz="1400" b="1"/>
            </a:lvl5pPr>
            <a:lvl6pPr marL="2057107" indent="0">
              <a:buNone/>
              <a:defRPr sz="1400" b="1"/>
            </a:lvl6pPr>
            <a:lvl7pPr marL="2468529" indent="0">
              <a:buNone/>
              <a:defRPr sz="1400" b="1"/>
            </a:lvl7pPr>
            <a:lvl8pPr marL="2879950" indent="0">
              <a:buNone/>
              <a:defRPr sz="1400" b="1"/>
            </a:lvl8pPr>
            <a:lvl9pPr marL="32913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8" y="2175535"/>
            <a:ext cx="4041933" cy="395109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520C-C1B2-432C-81D9-C0EE1D246A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4B04-210D-45AF-8C4C-5FF99EFF4B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600F-5772-417E-A0CB-964C575D8A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35"/>
            <a:ext cx="3008948" cy="11627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35"/>
            <a:ext cx="5112068" cy="585379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595"/>
            <a:ext cx="3008948" cy="4691037"/>
          </a:xfrm>
        </p:spPr>
        <p:txBody>
          <a:bodyPr/>
          <a:lstStyle>
            <a:lvl1pPr marL="0" indent="0">
              <a:buNone/>
              <a:defRPr sz="1300"/>
            </a:lvl1pPr>
            <a:lvl2pPr marL="411421" indent="0">
              <a:buNone/>
              <a:defRPr sz="1100"/>
            </a:lvl2pPr>
            <a:lvl3pPr marL="822843" indent="0">
              <a:buNone/>
              <a:defRPr sz="900"/>
            </a:lvl3pPr>
            <a:lvl4pPr marL="1234264" indent="0">
              <a:buNone/>
              <a:defRPr sz="800"/>
            </a:lvl4pPr>
            <a:lvl5pPr marL="1645686" indent="0">
              <a:buNone/>
              <a:defRPr sz="800"/>
            </a:lvl5pPr>
            <a:lvl6pPr marL="2057107" indent="0">
              <a:buNone/>
              <a:defRPr sz="800"/>
            </a:lvl6pPr>
            <a:lvl7pPr marL="2468529" indent="0">
              <a:buNone/>
              <a:defRPr sz="800"/>
            </a:lvl7pPr>
            <a:lvl8pPr marL="2879950" indent="0">
              <a:buNone/>
              <a:defRPr sz="800"/>
            </a:lvl8pPr>
            <a:lvl9pPr marL="32913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C6FE-14EB-4848-B5E6-249020AD1B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3AECA8D-A29F-476A-A0FB-CCD8790D3B7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1030"/>
            <a:ext cx="5486400" cy="56566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808"/>
            <a:ext cx="5486400" cy="4115371"/>
          </a:xfrm>
        </p:spPr>
        <p:txBody>
          <a:bodyPr lIns="82287" tIns="41143" rIns="82287" bIns="41143"/>
          <a:lstStyle>
            <a:lvl1pPr marL="0" indent="0">
              <a:buNone/>
              <a:defRPr sz="2900"/>
            </a:lvl1pPr>
            <a:lvl2pPr marL="411421" indent="0">
              <a:buNone/>
              <a:defRPr sz="2500"/>
            </a:lvl2pPr>
            <a:lvl3pPr marL="822843" indent="0">
              <a:buNone/>
              <a:defRPr sz="2200"/>
            </a:lvl3pPr>
            <a:lvl4pPr marL="1234264" indent="0">
              <a:buNone/>
              <a:defRPr sz="1800"/>
            </a:lvl4pPr>
            <a:lvl5pPr marL="1645686" indent="0">
              <a:buNone/>
              <a:defRPr sz="1800"/>
            </a:lvl5pPr>
            <a:lvl6pPr marL="2057107" indent="0">
              <a:buNone/>
              <a:defRPr sz="1800"/>
            </a:lvl6pPr>
            <a:lvl7pPr marL="2468529" indent="0">
              <a:buNone/>
              <a:defRPr sz="1800"/>
            </a:lvl7pPr>
            <a:lvl8pPr marL="2879950" indent="0">
              <a:buNone/>
              <a:defRPr sz="1800"/>
            </a:lvl8pPr>
            <a:lvl9pPr marL="3291372" indent="0">
              <a:buNone/>
              <a:defRPr sz="18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6697"/>
            <a:ext cx="5486400" cy="805647"/>
          </a:xfrm>
        </p:spPr>
        <p:txBody>
          <a:bodyPr/>
          <a:lstStyle>
            <a:lvl1pPr marL="0" indent="0">
              <a:buNone/>
              <a:defRPr sz="1300"/>
            </a:lvl1pPr>
            <a:lvl2pPr marL="411421" indent="0">
              <a:buNone/>
              <a:defRPr sz="1100"/>
            </a:lvl2pPr>
            <a:lvl3pPr marL="822843" indent="0">
              <a:buNone/>
              <a:defRPr sz="900"/>
            </a:lvl3pPr>
            <a:lvl4pPr marL="1234264" indent="0">
              <a:buNone/>
              <a:defRPr sz="800"/>
            </a:lvl4pPr>
            <a:lvl5pPr marL="1645686" indent="0">
              <a:buNone/>
              <a:defRPr sz="800"/>
            </a:lvl5pPr>
            <a:lvl6pPr marL="2057107" indent="0">
              <a:buNone/>
              <a:defRPr sz="800"/>
            </a:lvl6pPr>
            <a:lvl7pPr marL="2468529" indent="0">
              <a:buNone/>
              <a:defRPr sz="800"/>
            </a:lvl7pPr>
            <a:lvl8pPr marL="2879950" indent="0">
              <a:buNone/>
              <a:defRPr sz="800"/>
            </a:lvl8pPr>
            <a:lvl9pPr marL="32913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7094-E680-4D56-A783-929E3859E0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238D-8E8D-4A9B-A723-13A3AC08B2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539" y="642805"/>
            <a:ext cx="2057400" cy="5483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339" y="642805"/>
            <a:ext cx="6035040" cy="5483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4408-463C-4A18-B233-9943892EEFF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41" y="642803"/>
            <a:ext cx="7516653" cy="1142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4339" y="1874129"/>
            <a:ext cx="4046220" cy="4252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7719" y="1874130"/>
            <a:ext cx="4046220" cy="20569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7719" y="4068232"/>
            <a:ext cx="4046220" cy="205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30F2-502A-4736-855C-24BB29EBC4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41" y="642803"/>
            <a:ext cx="7516653" cy="1142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4339" y="1874129"/>
            <a:ext cx="4046220" cy="4252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719" y="1874129"/>
            <a:ext cx="4046220" cy="4252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02BC6-6D26-4B94-B478-DCEEF3029E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41" y="642803"/>
            <a:ext cx="7516653" cy="1142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4339" y="1874129"/>
            <a:ext cx="8229600" cy="4252503"/>
          </a:xfrm>
        </p:spPr>
        <p:txBody>
          <a:bodyPr lIns="82287" tIns="41143" rIns="82287" bIns="41143"/>
          <a:lstStyle/>
          <a:p>
            <a:pPr lvl="0"/>
            <a:endParaRPr lang="th-TH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AF57-FFE4-4645-97F1-E545077A3C1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4339" y="642805"/>
            <a:ext cx="8229600" cy="5483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657BA-5117-41CB-AE84-DCE9B42A8E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35CDEFB3-CF7F-40A1-81E6-FE832B8B10B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F2E3D4F-38C8-466A-81D4-8615FE41B9C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3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8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6" indent="0">
              <a:buNone/>
              <a:defRPr sz="1600" b="1"/>
            </a:lvl5pPr>
            <a:lvl6pPr marL="2285644" indent="0">
              <a:buNone/>
              <a:defRPr sz="1600" b="1"/>
            </a:lvl6pPr>
            <a:lvl7pPr marL="2742773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3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831D7CE-DAB7-4C13-9B21-A38622CD98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A3409F69-77DD-4B5E-A450-353E7020437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2133600" cy="365125"/>
          </a:xfrm>
        </p:spPr>
        <p:txBody>
          <a:bodyPr/>
          <a:lstStyle>
            <a:lvl1pPr algn="l"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976288D7-C43A-43D5-B202-7A9D64C4EF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000"/>
            </a:lvl3pPr>
            <a:lvl4pPr marL="1371386" indent="0">
              <a:buNone/>
              <a:defRPr sz="900"/>
            </a:lvl4pPr>
            <a:lvl5pPr marL="1828516" indent="0">
              <a:buNone/>
              <a:defRPr sz="900"/>
            </a:lvl5pPr>
            <a:lvl6pPr marL="2285644" indent="0">
              <a:buNone/>
              <a:defRPr sz="900"/>
            </a:lvl6pPr>
            <a:lvl7pPr marL="2742773" indent="0">
              <a:buNone/>
              <a:defRPr sz="900"/>
            </a:lvl7pPr>
            <a:lvl8pPr marL="3199900" indent="0">
              <a:buNone/>
              <a:defRPr sz="900"/>
            </a:lvl8pPr>
            <a:lvl9pPr marL="365703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27CAD17-103C-4BCB-812C-225E983A714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58" indent="0">
              <a:buNone/>
              <a:defRPr sz="2400"/>
            </a:lvl3pPr>
            <a:lvl4pPr marL="1371386" indent="0">
              <a:buNone/>
              <a:defRPr sz="2000"/>
            </a:lvl4pPr>
            <a:lvl5pPr marL="1828516" indent="0">
              <a:buNone/>
              <a:defRPr sz="2000"/>
            </a:lvl5pPr>
            <a:lvl6pPr marL="2285644" indent="0">
              <a:buNone/>
              <a:defRPr sz="2000"/>
            </a:lvl6pPr>
            <a:lvl7pPr marL="2742773" indent="0">
              <a:buNone/>
              <a:defRPr sz="2000"/>
            </a:lvl7pPr>
            <a:lvl8pPr marL="3199900" indent="0">
              <a:buNone/>
              <a:defRPr sz="2000"/>
            </a:lvl8pPr>
            <a:lvl9pPr marL="365703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58" indent="0">
              <a:buNone/>
              <a:defRPr sz="1000"/>
            </a:lvl3pPr>
            <a:lvl4pPr marL="1371386" indent="0">
              <a:buNone/>
              <a:defRPr sz="900"/>
            </a:lvl4pPr>
            <a:lvl5pPr marL="1828516" indent="0">
              <a:buNone/>
              <a:defRPr sz="900"/>
            </a:lvl5pPr>
            <a:lvl6pPr marL="2285644" indent="0">
              <a:buNone/>
              <a:defRPr sz="900"/>
            </a:lvl6pPr>
            <a:lvl7pPr marL="2742773" indent="0">
              <a:buNone/>
              <a:defRPr sz="900"/>
            </a:lvl7pPr>
            <a:lvl8pPr marL="3199900" indent="0">
              <a:buNone/>
              <a:defRPr sz="900"/>
            </a:lvl8pPr>
            <a:lvl9pPr marL="365703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5" tIns="45715" rIns="91425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84A4D30-CCBD-4802-A068-68877ED9657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9"/>
          <p:cNvSpPr>
            <a:spLocks noChangeArrowheads="1"/>
          </p:cNvSpPr>
          <p:nvPr userDrawn="1"/>
        </p:nvSpPr>
        <p:spPr bwMode="auto">
          <a:xfrm>
            <a:off x="0" y="-26988"/>
            <a:ext cx="9180513" cy="360363"/>
          </a:xfrm>
          <a:prstGeom prst="rect">
            <a:avLst/>
          </a:prstGeom>
          <a:solidFill>
            <a:srgbClr val="043D5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8" tIns="45716" rIns="91428" bIns="45716" anchor="ctr"/>
          <a:lstStyle/>
          <a:p>
            <a:pPr defTabSz="457144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Oval 40"/>
          <p:cNvSpPr>
            <a:spLocks noChangeArrowheads="1"/>
          </p:cNvSpPr>
          <p:nvPr userDrawn="1"/>
        </p:nvSpPr>
        <p:spPr bwMode="auto">
          <a:xfrm>
            <a:off x="1187450" y="117475"/>
            <a:ext cx="1130300" cy="5032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1428" tIns="45716" rIns="91428" bIns="45716" anchor="ctr"/>
          <a:lstStyle/>
          <a:p>
            <a:pPr defTabSz="457144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8" name="Espace réservé du titre 1"/>
          <p:cNvSpPr>
            <a:spLocks noGrp="1"/>
          </p:cNvSpPr>
          <p:nvPr userDrawn="1">
            <p:ph type="title"/>
          </p:nvPr>
        </p:nvSpPr>
        <p:spPr bwMode="auto">
          <a:xfrm>
            <a:off x="88900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6" rIns="91428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9" name="Espace réservé du texte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7010400" y="5761038"/>
            <a:ext cx="2133600" cy="365125"/>
          </a:xfrm>
          <a:prstGeom prst="rect">
            <a:avLst/>
          </a:prstGeom>
        </p:spPr>
        <p:txBody>
          <a:bodyPr vert="horz" wrap="square" lIns="91428" tIns="45716" rIns="91428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1F612B-05CF-4F7D-B4C0-F04A1F85E5D3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1" name="Picture 8" descr="USAID Horizontal_CMYK_600.tif"/>
          <p:cNvPicPr>
            <a:picLocks noChangeAspect="1"/>
          </p:cNvPicPr>
          <p:nvPr userDrawn="1"/>
        </p:nvPicPr>
        <p:blipFill>
          <a:blip r:embed="rId13"/>
          <a:srcRect l="9093" t="18832" r="9093" b="18832"/>
          <a:stretch>
            <a:fillRect/>
          </a:stretch>
        </p:blipFill>
        <p:spPr bwMode="auto">
          <a:xfrm>
            <a:off x="457200" y="6286500"/>
            <a:ext cx="18288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35"/>
          <p:cNvGrpSpPr>
            <a:grpSpLocks/>
          </p:cNvGrpSpPr>
          <p:nvPr userDrawn="1"/>
        </p:nvGrpSpPr>
        <p:grpSpPr bwMode="auto">
          <a:xfrm>
            <a:off x="5918200" y="6286500"/>
            <a:ext cx="3154363" cy="530225"/>
            <a:chOff x="5918683" y="6286520"/>
            <a:chExt cx="3153911" cy="530927"/>
          </a:xfrm>
        </p:grpSpPr>
        <p:pic>
          <p:nvPicPr>
            <p:cNvPr id="1035" name="Picture 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918683" y="6286520"/>
              <a:ext cx="510705" cy="53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517570" y="6387017"/>
              <a:ext cx="850676" cy="38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564441" y="6291263"/>
              <a:ext cx="1508153" cy="48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25"/>
          <p:cNvSpPr>
            <a:spLocks noChangeArrowheads="1"/>
          </p:cNvSpPr>
          <p:nvPr userDrawn="1"/>
        </p:nvSpPr>
        <p:spPr bwMode="auto">
          <a:xfrm>
            <a:off x="0" y="6167438"/>
            <a:ext cx="9144000" cy="47625"/>
          </a:xfrm>
          <a:prstGeom prst="rect">
            <a:avLst/>
          </a:prstGeom>
          <a:solidFill>
            <a:srgbClr val="043D5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8" tIns="45716" rIns="91428" bIns="45716" anchor="ctr"/>
          <a:lstStyle/>
          <a:p>
            <a:pPr defTabSz="457144"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0351" y="6273251"/>
            <a:ext cx="2077507" cy="590815"/>
          </a:xfrm>
          <a:prstGeom prst="rect">
            <a:avLst/>
          </a:prstGeom>
          <a:solidFill>
            <a:schemeClr val="bg1"/>
          </a:solidFill>
        </p:spPr>
        <p:txBody>
          <a:bodyPr wrap="none" lIns="91428" tIns="45716" rIns="91428" bIns="4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144">
              <a:defRPr/>
            </a:pPr>
            <a:r>
              <a:rPr lang="en-US" sz="32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-128"/>
              </a:rPr>
              <a:t>IDENTIFY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144" algn="ctr" defTabSz="45714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286" algn="ctr" defTabSz="45714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429" algn="ctr" defTabSz="45714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573" algn="ctr" defTabSz="45714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87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6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interne_agahVERDE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-12700"/>
            <a:ext cx="918686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4508500" y="0"/>
            <a:ext cx="4600575" cy="363538"/>
          </a:xfrm>
          <a:prstGeom prst="rect">
            <a:avLst/>
          </a:prstGeom>
          <a:solidFill>
            <a:srgbClr val="005200"/>
          </a:solidFill>
          <a:ln w="9525">
            <a:noFill/>
            <a:miter lim="800000"/>
            <a:headEnd/>
            <a:tailEnd/>
          </a:ln>
        </p:spPr>
        <p:txBody>
          <a:bodyPr wrap="none" lIns="82284" tIns="41142" rIns="82284" bIns="41142" anchor="ctr"/>
          <a:lstStyle/>
          <a:p>
            <a:pPr algn="ctr" defTabSz="914298">
              <a:defRPr/>
            </a:pPr>
            <a:endParaRPr lang="en-GB" dirty="0">
              <a:latin typeface="Arial" pitchFamily="34" charset="0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6604000"/>
            <a:ext cx="4702175" cy="258763"/>
          </a:xfrm>
          <a:prstGeom prst="rect">
            <a:avLst/>
          </a:prstGeom>
          <a:solidFill>
            <a:srgbClr val="005200"/>
          </a:solidFill>
          <a:ln w="9525">
            <a:noFill/>
            <a:miter lim="800000"/>
            <a:headEnd/>
            <a:tailEnd/>
          </a:ln>
        </p:spPr>
        <p:txBody>
          <a:bodyPr wrap="none" lIns="82284" tIns="41142" rIns="82284" bIns="41142" anchor="ctr"/>
          <a:lstStyle/>
          <a:p>
            <a:pPr defTabSz="914298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Emergency Centre for Transboundary Animal Diseases for Asia and the Pacific</a:t>
            </a:r>
            <a:endParaRPr lang="en-GB" sz="12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4700588" y="60325"/>
            <a:ext cx="5638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4" tIns="41142" rIns="82284" bIns="41142">
            <a:spAutoFit/>
          </a:bodyPr>
          <a:lstStyle/>
          <a:p>
            <a:pPr defTabSz="914298"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Food and Agriculture Organization of the United Nations</a:t>
            </a:r>
            <a:endParaRPr lang="en-GB" sz="1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7942263" y="6604000"/>
            <a:ext cx="1201737" cy="260350"/>
          </a:xfrm>
          <a:prstGeom prst="rect">
            <a:avLst/>
          </a:prstGeom>
          <a:solidFill>
            <a:srgbClr val="005200"/>
          </a:solidFill>
          <a:ln w="9525">
            <a:noFill/>
            <a:miter lim="800000"/>
            <a:headEnd/>
            <a:tailEnd/>
          </a:ln>
        </p:spPr>
        <p:txBody>
          <a:bodyPr wrap="none" lIns="82284" tIns="41142" rIns="82284" bIns="41142" anchor="ctr"/>
          <a:lstStyle/>
          <a:p>
            <a:pPr defTabSz="914298"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+mn-cs"/>
              </a:rPr>
              <a:t>ECTAD - RAP</a:t>
            </a:r>
            <a:endParaRPr lang="en-GB" sz="1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65088" y="6408738"/>
            <a:ext cx="4637087" cy="130175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lIns="82284" tIns="41142" rIns="82284" bIns="41142" anchor="ctr"/>
          <a:lstStyle/>
          <a:p>
            <a:pPr defTabSz="914298">
              <a:defRPr/>
            </a:pPr>
            <a:r>
              <a:rPr lang="en-US" sz="1400" dirty="0">
                <a:solidFill>
                  <a:srgbClr val="006600"/>
                </a:solidFill>
                <a:latin typeface="Calibri" pitchFamily="34" charset="0"/>
                <a:cs typeface="+mn-cs"/>
              </a:rPr>
              <a:t>AGA-TCE</a:t>
            </a:r>
          </a:p>
        </p:txBody>
      </p:sp>
      <p:sp>
        <p:nvSpPr>
          <p:cNvPr id="13320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642938"/>
            <a:ext cx="7516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84" tIns="41142" rIns="82284" bIns="411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874838"/>
            <a:ext cx="8229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84" tIns="41142" rIns="82284" bIns="41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84" tIns="41142" rIns="82284" bIns="411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="0">
                <a:cs typeface="+mn-cs"/>
              </a:defRPr>
            </a:lvl1pPr>
          </a:lstStyle>
          <a:p>
            <a:pPr>
              <a:defRPr/>
            </a:pPr>
            <a:fld id="{041BB0C8-9DEE-4D94-8990-A7D49E7CD73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11434" algn="l" defTabSz="91429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822869" algn="l" defTabSz="91429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234303" algn="l" defTabSz="91429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645737" algn="l" defTabSz="91429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8606" indent="-228575" algn="l" defTabSz="91429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0040" indent="-228575" algn="l" defTabSz="91429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91474" indent="-228575" algn="l" defTabSz="91429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02909" indent="-228575" algn="l" defTabSz="91429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34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69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03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7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71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06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40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474" algn="l" defTabSz="8228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thm-a02.yimg.com/image/1703a6ac1c4c97a2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7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19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86" y="2130425"/>
            <a:ext cx="7772400" cy="1470025"/>
          </a:xfrm>
        </p:spPr>
        <p:txBody>
          <a:bodyPr lIns="91419" tIns="45712" rIns="91419" bIns="45712"/>
          <a:lstStyle/>
          <a:p>
            <a:pPr algn="l"/>
            <a:r>
              <a:rPr lang="en-US" sz="4800" dirty="0" smtClean="0"/>
              <a:t>Regional Laboratory </a:t>
            </a:r>
            <a:r>
              <a:rPr lang="en-US" sz="4800" dirty="0" smtClean="0"/>
              <a:t>Network </a:t>
            </a:r>
            <a:endParaRPr lang="th-TH" sz="4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91419" tIns="45712" rIns="91419" bIns="45712"/>
          <a:lstStyle/>
          <a:p>
            <a:pPr algn="r" defTabSz="457144">
              <a:lnSpc>
                <a:spcPct val="80000"/>
              </a:lnSpc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</a:endParaRPr>
          </a:p>
          <a:p>
            <a:pPr algn="r" defTabSz="457144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Pawin Padungtod</a:t>
            </a:r>
          </a:p>
          <a:p>
            <a:pPr algn="r" defTabSz="457144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Regional Project Coordinator</a:t>
            </a:r>
          </a:p>
          <a:p>
            <a:pPr algn="r" defTabSz="457144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Emergency Center for Transboundary Animal Diseases </a:t>
            </a:r>
          </a:p>
          <a:p>
            <a:pPr algn="r" defTabSz="457144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FAO Regional Office for Asia and the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/>
          <p:cNvSpPr>
            <a:spLocks noGrp="1"/>
          </p:cNvSpPr>
          <p:nvPr>
            <p:ph type="title"/>
          </p:nvPr>
        </p:nvSpPr>
        <p:spPr>
          <a:xfrm>
            <a:off x="88900" y="404813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IDENTIFY Animal Health Stakeholders Awareness Meeting</a:t>
            </a:r>
          </a:p>
        </p:txBody>
      </p:sp>
      <p:pic>
        <p:nvPicPr>
          <p:cNvPr id="4710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773238"/>
            <a:ext cx="4176713" cy="1803400"/>
          </a:xfrm>
        </p:spPr>
      </p:pic>
      <p:sp>
        <p:nvSpPr>
          <p:cNvPr id="47107" name="Content Placeholder 5"/>
          <p:cNvSpPr>
            <a:spLocks noGrp="1"/>
          </p:cNvSpPr>
          <p:nvPr>
            <p:ph sz="half" idx="2"/>
          </p:nvPr>
        </p:nvSpPr>
        <p:spPr>
          <a:xfrm>
            <a:off x="4395788" y="1639888"/>
            <a:ext cx="4533900" cy="4525962"/>
          </a:xfrm>
        </p:spPr>
        <p:txBody>
          <a:bodyPr/>
          <a:lstStyle/>
          <a:p>
            <a:r>
              <a:rPr lang="en-US" sz="2000" smtClean="0"/>
              <a:t>Bangkok, Thailand</a:t>
            </a:r>
          </a:p>
          <a:p>
            <a:r>
              <a:rPr lang="en-US" sz="2000" smtClean="0"/>
              <a:t>20 – 21 January 2011</a:t>
            </a:r>
          </a:p>
          <a:p>
            <a:r>
              <a:rPr lang="en-US" sz="2000" smtClean="0"/>
              <a:t>A total of 61 participants </a:t>
            </a:r>
          </a:p>
          <a:p>
            <a:pPr lvl="1"/>
            <a:r>
              <a:rPr lang="en-US" sz="1600" smtClean="0"/>
              <a:t>CVOs, </a:t>
            </a:r>
          </a:p>
          <a:p>
            <a:pPr lvl="1"/>
            <a:r>
              <a:rPr lang="en-US" sz="1600" smtClean="0"/>
              <a:t>OIE delegates</a:t>
            </a:r>
          </a:p>
          <a:p>
            <a:pPr lvl="1"/>
            <a:r>
              <a:rPr lang="en-US" sz="1600" smtClean="0"/>
              <a:t>Director of national animal health laboratories (Cambodia, China, Indonesia, LaoPDR, Viet Nam, Malaysia,  Myanmar, Thailand , Philippines, Bangladesh and Nepal,)</a:t>
            </a:r>
          </a:p>
          <a:p>
            <a:pPr lvl="1"/>
            <a:r>
              <a:rPr lang="en-US" sz="1600" smtClean="0"/>
              <a:t>International reference laboratories, </a:t>
            </a:r>
          </a:p>
          <a:p>
            <a:pPr lvl="1"/>
            <a:r>
              <a:rPr lang="en-US" sz="1800" smtClean="0"/>
              <a:t>Other</a:t>
            </a:r>
            <a:r>
              <a:rPr lang="en-US" sz="1600" smtClean="0"/>
              <a:t> EPT components and regional partners in disease surveillance and diagnosis.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39BB2D4-5B21-460A-B731-3198FB6C13EF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10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795326"/>
            <a:ext cx="8228013" cy="1062038"/>
          </a:xfrm>
        </p:spPr>
        <p:txBody>
          <a:bodyPr tIns="35199"/>
          <a:lstStyle/>
          <a:p>
            <a:pPr algn="l" eaLnBrk="1"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dirty="0" smtClean="0"/>
              <a:t>Meeting </a:t>
            </a:r>
            <a:r>
              <a:rPr lang="en-GB" dirty="0" smtClean="0"/>
              <a:t>Background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57363"/>
            <a:ext cx="8228013" cy="4205299"/>
          </a:xfrm>
        </p:spPr>
        <p:txBody>
          <a:bodyPr/>
          <a:lstStyle/>
          <a:p>
            <a:pPr marL="388938" indent="-292100" eaLnBrk="1">
              <a:buSzPct val="45000"/>
              <a:buFont typeface="Wingdings" pitchFamily="2" charset="2"/>
              <a:buChar char="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400" dirty="0" smtClean="0"/>
              <a:t>The Global Framework for Transboundary Animal Diseases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A number of forums / structures that complement each other</a:t>
            </a:r>
          </a:p>
          <a:p>
            <a:pPr marL="388938" indent="-292100" eaLnBrk="1">
              <a:buSzPct val="45000"/>
              <a:buFont typeface="Wingdings" pitchFamily="2" charset="2"/>
              <a:buChar char="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400" dirty="0" smtClean="0"/>
              <a:t>FAO/OIE/WHO approach for IDENTIFY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A need for going beyond HPAI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Support </a:t>
            </a:r>
            <a:r>
              <a:rPr lang="en-GB" sz="2000" b="1" dirty="0" smtClean="0">
                <a:solidFill>
                  <a:schemeClr val="tx2"/>
                </a:solidFill>
              </a:rPr>
              <a:t>capacity to diagnose normative diseases </a:t>
            </a:r>
            <a:r>
              <a:rPr lang="en-GB" sz="2000" dirty="0" smtClean="0"/>
              <a:t>in SE Asia through strengthened systems, labs and networks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This increased capacity to provide improved </a:t>
            </a:r>
            <a:r>
              <a:rPr lang="en-GB" sz="2000" b="1" dirty="0" smtClean="0">
                <a:solidFill>
                  <a:schemeClr val="tx2"/>
                </a:solidFill>
              </a:rPr>
              <a:t>ability to cope with emerging/unknown issues</a:t>
            </a:r>
            <a:r>
              <a:rPr lang="en-GB" sz="2000" dirty="0" smtClean="0"/>
              <a:t> as a second step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endParaRPr lang="en-GB" sz="20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8F6A51F-2A1F-4435-875D-4C97F4B9F0A0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11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692150"/>
            <a:ext cx="803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 Animal Health Stakeholders Awareness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Meeting, 20-21 JAN 2011, Bangkok, Thailand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2189186"/>
            <a:ext cx="8229600" cy="3936978"/>
          </a:xfrm>
        </p:spPr>
        <p:txBody>
          <a:bodyPr/>
          <a:lstStyle/>
          <a:p>
            <a:pPr marL="342857" indent="-342857" defTabSz="457144">
              <a:buFont typeface="Arial" charset="0"/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Additional capacity from 2011 up to 2014</a:t>
            </a:r>
          </a:p>
          <a:p>
            <a:pPr marL="342857" indent="-338138" defTabSz="457144" eaLnBrk="1" hangingPunct="1"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800" dirty="0" smtClean="0">
                <a:ea typeface="ＭＳ Ｐゴシック" pitchFamily="34" charset="-128"/>
              </a:rPr>
              <a:t>Isolation of agent</a:t>
            </a:r>
          </a:p>
          <a:p>
            <a:pPr marL="742857" lvl="1" indent="-280988" defTabSz="457144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ea typeface="ＭＳ Ｐゴシック" pitchFamily="34" charset="-128"/>
              </a:rPr>
              <a:t>Cell Culture </a:t>
            </a:r>
          </a:p>
          <a:p>
            <a:pPr marL="742857" lvl="1" indent="-280988" defTabSz="457144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ea typeface="ＭＳ Ｐゴシック" pitchFamily="34" charset="-128"/>
              </a:rPr>
              <a:t>Embryonated chicken eggs	</a:t>
            </a:r>
          </a:p>
          <a:p>
            <a:pPr marL="342857" indent="-338138" defTabSz="457144" eaLnBrk="1" hangingPunct="1"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800" dirty="0" smtClean="0">
                <a:ea typeface="ＭＳ Ｐゴシック" pitchFamily="34" charset="-128"/>
              </a:rPr>
              <a:t>Pathology</a:t>
            </a:r>
          </a:p>
          <a:p>
            <a:pPr marL="742857" lvl="1" indent="-338138" defTabSz="457144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ea typeface="ＭＳ Ｐゴシック" pitchFamily="34" charset="-128"/>
              </a:rPr>
              <a:t>Histochemical</a:t>
            </a:r>
          </a:p>
          <a:p>
            <a:pPr marL="342857" indent="-338138" defTabSz="457144" eaLnBrk="1" hangingPunct="1"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800" dirty="0" smtClean="0">
                <a:ea typeface="ＭＳ Ｐゴシック" pitchFamily="34" charset="-128"/>
              </a:rPr>
              <a:t>Molecular Diagnostic technology</a:t>
            </a:r>
          </a:p>
          <a:p>
            <a:pPr marL="342900" lvl="1" indent="-338138" defTabSz="457144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dirty="0" smtClean="0">
                <a:ea typeface="ＭＳ Ｐゴシック" pitchFamily="34" charset="-128"/>
              </a:rPr>
              <a:t>	PCR-techniques and sequencing </a:t>
            </a:r>
          </a:p>
          <a:p>
            <a:pPr marL="342857" indent="-338138" defTabSz="457144" eaLnBrk="1" hangingPunct="1"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800" dirty="0" smtClean="0">
              <a:ea typeface="ＭＳ Ｐゴシック" pitchFamily="34" charset="-128"/>
            </a:endParaRPr>
          </a:p>
          <a:p>
            <a:pPr marL="342857" indent="-338138" defTabSz="457144" eaLnBrk="1" hangingPunct="1"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800" dirty="0" smtClean="0">
              <a:ea typeface="ＭＳ Ｐゴシック" pitchFamily="34" charset="-128"/>
            </a:endParaRPr>
          </a:p>
          <a:p>
            <a:pPr marL="742857" lvl="1" indent="-280988" defTabSz="457144" eaLnBrk="1" hangingPunct="1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400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1081B2E-D3F7-47D5-B0A0-0E661F9EEA7B}" type="slidenum">
              <a:rPr lang="it-IT" smtClean="0">
                <a:latin typeface="Calibri" pitchFamily="34" charset="0"/>
                <a:ea typeface="MS PGothic" pitchFamily="34" charset="-128"/>
              </a:rPr>
              <a:pPr>
                <a:defRPr/>
              </a:pPr>
              <a:t>12</a:t>
            </a:fld>
            <a:endParaRPr lang="it-IT" dirty="0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214313" y="946173"/>
            <a:ext cx="89296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14288" eaLnBrk="0" hangingPunct="0">
              <a:defRPr/>
            </a:pPr>
            <a:r>
              <a:rPr lang="en-US" sz="3600" dirty="0">
                <a:latin typeface="+mj-lt"/>
                <a:cs typeface="ＭＳ Ｐゴシック" pitchFamily="-65" charset="-128"/>
              </a:rPr>
              <a:t>Future Expectation of </a:t>
            </a:r>
            <a:r>
              <a:rPr lang="en-US" sz="3600" dirty="0" smtClean="0">
                <a:latin typeface="+mj-lt"/>
                <a:cs typeface="ＭＳ Ｐゴシック" pitchFamily="-65" charset="-128"/>
              </a:rPr>
              <a:t>Lao Authority to Improve National Animal </a:t>
            </a:r>
            <a:r>
              <a:rPr lang="en-US" sz="3600" dirty="0">
                <a:latin typeface="+mj-lt"/>
                <a:cs typeface="ＭＳ Ｐゴシック" pitchFamily="-65" charset="-128"/>
              </a:rPr>
              <a:t>Health Laboratory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522873"/>
            <a:ext cx="803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 Animal Health Stakeholders Awareness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Meeting, 20-21 JAN 2011, Bangkok, Thailand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2396785"/>
              </p:ext>
            </p:extLst>
          </p:nvPr>
        </p:nvGraphicFramePr>
        <p:xfrm>
          <a:off x="335779" y="2060848"/>
          <a:ext cx="8451034" cy="40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D0994-2EA3-4D43-87E6-D034962233A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85750" y="642938"/>
            <a:ext cx="8324850" cy="1314450"/>
          </a:xfrm>
          <a:prstGeom prst="rect">
            <a:avLst/>
          </a:prstGeom>
          <a:noFill/>
        </p:spPr>
        <p:txBody>
          <a:bodyPr lIns="82287" tIns="41143" rIns="82287" bIns="41143"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Overall Functionality of Animal Health Laboratories In SE Asia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2857496"/>
            <a:ext cx="9858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Advance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8344" y="3857628"/>
            <a:ext cx="915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Routine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5214950"/>
            <a:ext cx="660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Basic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71538" y="3214686"/>
            <a:ext cx="771527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71538" y="4214818"/>
            <a:ext cx="771527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388" y="522873"/>
            <a:ext cx="803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 Animal Health Stakeholders Awareness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Meeting, 20-21 JAN 2011, Bangkok, Thailand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88900" y="57148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/>
              <a:t>Prioritization of Animal Diseases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5720" y="1643048"/>
          <a:ext cx="8286780" cy="4286282"/>
        </p:xfrm>
        <a:graphic>
          <a:graphicData uri="http://schemas.openxmlformats.org/drawingml/2006/table">
            <a:tbl>
              <a:tblPr/>
              <a:tblGrid>
                <a:gridCol w="2486512"/>
                <a:gridCol w="2486512"/>
                <a:gridCol w="3313756"/>
              </a:tblGrid>
              <a:tr h="69212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Ranking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Pathogen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Diseases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Avian Influenza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521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Bacteria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Salmonellosis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Nipah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521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Bacteria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Bovine Tuberculosis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PRRS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521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Bacteria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Brucellosis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5213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Bacteria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Leptospirosis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Classical Swine Fever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Newcastle Disease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6427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Virus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FMD </a:t>
                      </a:r>
                    </a:p>
                  </a:txBody>
                  <a:tcPr marL="8121" marR="8121" marT="812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4758075C-E3EC-4E05-8E45-3D7C68671E5F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14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522873"/>
            <a:ext cx="803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 Animal Health Stakeholders Awareness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Meeting, 20-21 JAN 2011, Bangkok, Thailand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/>
          </p:cNvSpPr>
          <p:nvPr/>
        </p:nvSpPr>
        <p:spPr bwMode="auto">
          <a:xfrm>
            <a:off x="395288" y="357188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3600">
                <a:latin typeface="Calibri" pitchFamily="34" charset="0"/>
              </a:rPr>
              <a:t>IDENTIFY Regional Laboratory Network Activities</a:t>
            </a:r>
          </a:p>
        </p:txBody>
      </p:sp>
      <p:sp>
        <p:nvSpPr>
          <p:cNvPr id="53251" name="Rectangle 3"/>
          <p:cNvSpPr txBox="1">
            <a:spLocks noChangeArrowheads="1"/>
          </p:cNvSpPr>
          <p:nvPr/>
        </p:nvSpPr>
        <p:spPr bwMode="auto">
          <a:xfrm>
            <a:off x="403225" y="1603375"/>
            <a:ext cx="87503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Technical Capacity </a:t>
            </a:r>
            <a:r>
              <a:rPr lang="en-US" sz="2800" dirty="0" smtClean="0">
                <a:latin typeface="Calibri" pitchFamily="34" charset="0"/>
              </a:rPr>
              <a:t>Building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Development of Guidance, Policy and </a:t>
            </a:r>
            <a:r>
              <a:rPr lang="en-US" sz="2800" dirty="0" smtClean="0">
                <a:latin typeface="Calibri" pitchFamily="34" charset="0"/>
              </a:rPr>
              <a:t>Training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Laboratory Quality System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Laboratory Networking and Communication</a:t>
            </a:r>
            <a:endParaRPr lang="en-US" sz="2800" dirty="0" smtClean="0">
              <a:latin typeface="Calibri" pitchFamily="34" charset="0"/>
            </a:endParaRPr>
          </a:p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344488" indent="-344488" defTabSz="920750">
              <a:spcBef>
                <a:spcPts val="675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2470C00-0F36-4570-B87F-72C34777122A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15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/>
          </p:cNvSpPr>
          <p:nvPr/>
        </p:nvSpPr>
        <p:spPr bwMode="auto">
          <a:xfrm>
            <a:off x="180974" y="692150"/>
            <a:ext cx="8462992" cy="8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IDENTIFY Regional Laboratory Network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Activities</a:t>
            </a:r>
          </a:p>
          <a:p>
            <a:pPr defTabSz="912813"/>
            <a:r>
              <a:rPr lang="en-US" sz="3600" dirty="0" smtClean="0">
                <a:latin typeface="Calibri" pitchFamily="34" charset="0"/>
              </a:rPr>
              <a:t>Technical </a:t>
            </a:r>
            <a:r>
              <a:rPr lang="en-US" sz="3600" dirty="0" smtClean="0">
                <a:latin typeface="Calibri" pitchFamily="34" charset="0"/>
              </a:rPr>
              <a:t>Capacity Building</a:t>
            </a:r>
          </a:p>
          <a:p>
            <a:pPr defTabSz="912813"/>
            <a:endParaRPr lang="en-US" sz="3600" dirty="0">
              <a:latin typeface="Calibri" pitchFamily="34" charset="0"/>
            </a:endParaRPr>
          </a:p>
        </p:txBody>
      </p:sp>
      <p:sp>
        <p:nvSpPr>
          <p:cNvPr id="53251" name="Rectangle 3"/>
          <p:cNvSpPr txBox="1">
            <a:spLocks noChangeArrowheads="1"/>
          </p:cNvSpPr>
          <p:nvPr/>
        </p:nvSpPr>
        <p:spPr bwMode="auto">
          <a:xfrm>
            <a:off x="403225" y="1603375"/>
            <a:ext cx="87503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Improve </a:t>
            </a:r>
            <a:r>
              <a:rPr lang="en-US" sz="2400" dirty="0">
                <a:latin typeface="Calibri" pitchFamily="34" charset="0"/>
              </a:rPr>
              <a:t>laboratory physical environment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Improve pathology techniques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Improve diagnosis/surveillance for normative diseases and reporting system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Improve diagnosis/surveillance for emerging diseases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Identify leading laboratories for unidentified samples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Additional laboratory mapping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Organize key stakeholders meeting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2470C00-0F36-4570-B87F-72C34777122A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16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 txBox="1">
            <a:spLocks/>
          </p:cNvSpPr>
          <p:nvPr/>
        </p:nvSpPr>
        <p:spPr bwMode="auto">
          <a:xfrm>
            <a:off x="488950" y="706438"/>
            <a:ext cx="86550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IDENTIFY Regional Laboratory Network Activities</a:t>
            </a:r>
          </a:p>
          <a:p>
            <a:pPr defTabSz="912813"/>
            <a:r>
              <a:rPr lang="en-US" sz="3600" dirty="0" smtClean="0">
                <a:latin typeface="Calibri" pitchFamily="34" charset="0"/>
              </a:rPr>
              <a:t>Development of Guidance, Policy and </a:t>
            </a:r>
            <a:r>
              <a:rPr lang="en-US" sz="3600" dirty="0" err="1" smtClean="0">
                <a:latin typeface="Calibri" pitchFamily="34" charset="0"/>
              </a:rPr>
              <a:t>Trining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488950" y="1679575"/>
            <a:ext cx="81645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Sustain Laboratory Directors Forum (JICA)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Advocacy for national authority to achieve minimum standard for pathology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Addressing procurement issues – regional stock of reagents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Addressing import permit issues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Support preparation for joint international guidelines and standards for laboratories and promotion of national laboratory policy development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Development of standard operating procedures, guiding policy and training consistent with One Health approach</a:t>
            </a:r>
          </a:p>
          <a:p>
            <a:pPr marL="744538" lvl="1" indent="-344488" defTabSz="920750">
              <a:spcBef>
                <a:spcPts val="675"/>
              </a:spcBef>
              <a:buFont typeface="Arial" charset="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344488" indent="-344488" defTabSz="920750">
              <a:spcBef>
                <a:spcPts val="675"/>
              </a:spcBef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E926824A-F4CA-4B08-8DFB-8F06EB0FEFCF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17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 txBox="1">
            <a:spLocks/>
          </p:cNvSpPr>
          <p:nvPr/>
        </p:nvSpPr>
        <p:spPr bwMode="auto">
          <a:xfrm>
            <a:off x="188936" y="493696"/>
            <a:ext cx="7740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r>
              <a:rPr lang="en-US" sz="2400" dirty="0" smtClean="0">
                <a:solidFill>
                  <a:srgbClr val="595959"/>
                </a:solidFill>
                <a:latin typeface="Calibri"/>
                <a:ea typeface="MS PGothic"/>
              </a:rPr>
              <a:t>IDENTIFY Regional Laboratory Network Activities</a:t>
            </a:r>
          </a:p>
          <a:p>
            <a:pPr defTabSz="912813"/>
            <a:r>
              <a:rPr lang="en-US" sz="3600" dirty="0" smtClean="0">
                <a:latin typeface="Calibri" pitchFamily="34" charset="0"/>
              </a:rPr>
              <a:t>Laboratory Quality System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7346" name="Rectangle 3"/>
          <p:cNvSpPr txBox="1">
            <a:spLocks noChangeArrowheads="1"/>
          </p:cNvSpPr>
          <p:nvPr/>
        </p:nvSpPr>
        <p:spPr bwMode="auto">
          <a:xfrm>
            <a:off x="395288" y="1214422"/>
            <a:ext cx="8748712" cy="38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Support </a:t>
            </a:r>
            <a:r>
              <a:rPr lang="en-US" sz="2400" dirty="0">
                <a:latin typeface="Calibri" pitchFamily="34" charset="0"/>
              </a:rPr>
              <a:t>accreditation of laboratories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Improve biosafety &amp; biosecurity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Develop sample referral/shipment protocol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Develop and harmonize diagnostic protocols 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Provision of quality assurance reagent and proficiency testing </a:t>
            </a:r>
          </a:p>
          <a:p>
            <a:pPr marL="287338" indent="-28733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Support development of in-country proficiency testing programme</a:t>
            </a:r>
          </a:p>
        </p:txBody>
      </p:sp>
      <p:pic>
        <p:nvPicPr>
          <p:cNvPr id="57347" name="Picture 6" descr="APBA Biosafety Management Training .jpg"/>
          <p:cNvPicPr>
            <a:picLocks noChangeAspect="1"/>
          </p:cNvPicPr>
          <p:nvPr/>
        </p:nvPicPr>
        <p:blipFill>
          <a:blip r:embed="rId3"/>
          <a:srcRect l="19792" t="9521" b="6602"/>
          <a:stretch>
            <a:fillRect/>
          </a:stretch>
        </p:blipFill>
        <p:spPr bwMode="auto">
          <a:xfrm>
            <a:off x="295275" y="4081463"/>
            <a:ext cx="25622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081463"/>
            <a:ext cx="2698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Lab Assessment"/>
          <p:cNvPicPr>
            <a:picLocks noChangeAspect="1" noChangeArrowheads="1"/>
          </p:cNvPicPr>
          <p:nvPr/>
        </p:nvPicPr>
        <p:blipFill>
          <a:blip r:embed="rId5"/>
          <a:srcRect l="2409"/>
          <a:stretch>
            <a:fillRect/>
          </a:stretch>
        </p:blipFill>
        <p:spPr bwMode="auto">
          <a:xfrm>
            <a:off x="2955925" y="4081463"/>
            <a:ext cx="2617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F25BCAB-DDD6-4220-9CCF-87B94A096433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18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 txBox="1">
            <a:spLocks/>
          </p:cNvSpPr>
          <p:nvPr/>
        </p:nvSpPr>
        <p:spPr bwMode="auto">
          <a:xfrm>
            <a:off x="181006" y="620713"/>
            <a:ext cx="87487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2400" dirty="0" smtClean="0">
                <a:solidFill>
                  <a:srgbClr val="595959"/>
                </a:solidFill>
                <a:latin typeface="Calibri"/>
                <a:ea typeface="MS PGothic"/>
              </a:rPr>
              <a:t>IDENTIFY Regional Laboratory Network </a:t>
            </a:r>
            <a:r>
              <a:rPr lang="en-US" sz="2400" dirty="0" smtClean="0">
                <a:solidFill>
                  <a:srgbClr val="595959"/>
                </a:solidFill>
                <a:latin typeface="Calibri"/>
                <a:ea typeface="MS PGothic"/>
              </a:rPr>
              <a:t>Activities</a:t>
            </a:r>
            <a:endParaRPr lang="en-US" sz="2400" dirty="0" smtClean="0">
              <a:latin typeface="Calibri" pitchFamily="34" charset="0"/>
            </a:endParaRPr>
          </a:p>
          <a:p>
            <a:pPr defTabSz="912813"/>
            <a:r>
              <a:rPr lang="en-US" sz="3600" dirty="0" smtClean="0">
                <a:latin typeface="Calibri" pitchFamily="34" charset="0"/>
              </a:rPr>
              <a:t>Laboratory Networking and Communication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385763" y="1679575"/>
            <a:ext cx="8164512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Provide </a:t>
            </a:r>
            <a:r>
              <a:rPr lang="en-US" sz="2400" dirty="0">
                <a:latin typeface="Calibri" pitchFamily="34" charset="0"/>
              </a:rPr>
              <a:t>communication platform for the laboratories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Improve IT infrastructure capacity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Assign laboratory focal point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Support existing networks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Support networks for identification of new pathogens in wildlife, domestic animals and humans</a:t>
            </a:r>
          </a:p>
          <a:p>
            <a:pPr marL="287338" indent="-344488" defTabSz="920750">
              <a:spcBef>
                <a:spcPts val="675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Develop FAO/OIE/WHO laboratory twinning initiatives and partnerships 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None/>
            </a:pPr>
            <a:endParaRPr lang="en-US" sz="25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D234571C-8925-447B-80FE-EB3193221069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19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2"/>
          <p:cNvSpPr>
            <a:spLocks noGrp="1"/>
          </p:cNvSpPr>
          <p:nvPr>
            <p:ph type="title" idx="4294967295"/>
          </p:nvPr>
        </p:nvSpPr>
        <p:spPr>
          <a:xfrm>
            <a:off x="142844" y="6207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Acknowledgement</a:t>
            </a:r>
          </a:p>
        </p:txBody>
      </p:sp>
      <p:sp>
        <p:nvSpPr>
          <p:cNvPr id="4099" name="Content Placeholder 23"/>
          <p:cNvSpPr>
            <a:spLocks noGrp="1"/>
          </p:cNvSpPr>
          <p:nvPr>
            <p:ph sz="half" idx="4294967295"/>
          </p:nvPr>
        </p:nvSpPr>
        <p:spPr>
          <a:xfrm>
            <a:off x="390524" y="1600200"/>
            <a:ext cx="4038600" cy="4525963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National Animal Health Authorities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International Partners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FAO Officers</a:t>
            </a:r>
          </a:p>
        </p:txBody>
      </p:sp>
      <p:pic>
        <p:nvPicPr>
          <p:cNvPr id="4101" name="Picture 2" descr="D:\GreenUSB\MAF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2047875"/>
            <a:ext cx="7667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/>
          <a:srcRect l="1608" r="76772"/>
          <a:stretch>
            <a:fillRect/>
          </a:stretch>
        </p:blipFill>
        <p:spPr bwMode="auto">
          <a:xfrm>
            <a:off x="7593013" y="2047875"/>
            <a:ext cx="86518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1675" y="2071688"/>
            <a:ext cx="811213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04" name="Picture 7" descr="DAH_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6513" y="2976563"/>
            <a:ext cx="722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 descr="BAI-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0875" y="2976563"/>
            <a:ext cx="838200" cy="70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06" name="imageMain" descr="View Image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857750" y="2976563"/>
            <a:ext cx="714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logope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4325" y="2032000"/>
            <a:ext cx="8572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2954338"/>
            <a:ext cx="849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AusAI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72263" y="4873625"/>
            <a:ext cx="21145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2"/>
          <p:cNvPicPr>
            <a:picLocks noChangeAspect="1" noChangeArrowheads="1"/>
          </p:cNvPicPr>
          <p:nvPr/>
        </p:nvPicPr>
        <p:blipFill>
          <a:blip r:embed="rId12"/>
          <a:srcRect r="63464"/>
          <a:stretch>
            <a:fillRect/>
          </a:stretch>
        </p:blipFill>
        <p:spPr bwMode="auto">
          <a:xfrm>
            <a:off x="4778375" y="5637213"/>
            <a:ext cx="19050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" descr="csiro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3905250"/>
            <a:ext cx="6461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9" descr="GOJ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78513" y="4873625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" descr="USDA's header and logo"/>
          <p:cNvPicPr>
            <a:picLocks noChangeAspect="1" noChangeArrowheads="1"/>
          </p:cNvPicPr>
          <p:nvPr/>
        </p:nvPicPr>
        <p:blipFill>
          <a:blip r:embed="rId15"/>
          <a:srcRect r="78847"/>
          <a:stretch>
            <a:fillRect/>
          </a:stretch>
        </p:blipFill>
        <p:spPr bwMode="auto">
          <a:xfrm>
            <a:off x="7664450" y="3941763"/>
            <a:ext cx="7667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5513" y="3941763"/>
            <a:ext cx="9842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4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07075" y="3943350"/>
            <a:ext cx="7397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4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8388" y="4851400"/>
            <a:ext cx="7477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0" descr="WHO-EN-C-H[1]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35763" y="5618163"/>
            <a:ext cx="17859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3"/>
          <p:cNvSpPr txBox="1">
            <a:spLocks noGrp="1"/>
          </p:cNvSpPr>
          <p:nvPr/>
        </p:nvSpPr>
        <p:spPr>
          <a:xfrm>
            <a:off x="7010400" y="6286520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A39BB2D4-5B21-460A-B731-3198FB6C13EF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2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7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4"/>
          <p:cNvSpPr>
            <a:spLocks noChangeArrowheads="1"/>
          </p:cNvSpPr>
          <p:nvPr/>
        </p:nvSpPr>
        <p:spPr bwMode="auto">
          <a:xfrm>
            <a:off x="1526940" y="901700"/>
            <a:ext cx="1624601" cy="638164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Exposed herd</a:t>
            </a:r>
          </a:p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(Serum)</a:t>
            </a:r>
          </a:p>
          <a:p>
            <a:pPr defTabSz="912813"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7" name="Rectangle 65"/>
          <p:cNvSpPr>
            <a:spLocks noChangeArrowheads="1"/>
          </p:cNvSpPr>
          <p:nvPr/>
        </p:nvSpPr>
        <p:spPr bwMode="auto">
          <a:xfrm>
            <a:off x="2761393" y="1752585"/>
            <a:ext cx="1783099" cy="567256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Sample </a:t>
            </a:r>
          </a:p>
        </p:txBody>
      </p:sp>
      <p:sp>
        <p:nvSpPr>
          <p:cNvPr id="5128" name="Rectangle 66"/>
          <p:cNvSpPr>
            <a:spLocks noChangeArrowheads="1"/>
          </p:cNvSpPr>
          <p:nvPr/>
        </p:nvSpPr>
        <p:spPr bwMode="auto">
          <a:xfrm>
            <a:off x="2761393" y="2532556"/>
            <a:ext cx="1783099" cy="638170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Confirmation of known disease</a:t>
            </a:r>
          </a:p>
        </p:txBody>
      </p:sp>
      <p:sp>
        <p:nvSpPr>
          <p:cNvPr id="5129" name="Rectangle 67"/>
          <p:cNvSpPr>
            <a:spLocks noChangeArrowheads="1"/>
          </p:cNvSpPr>
          <p:nvPr/>
        </p:nvSpPr>
        <p:spPr bwMode="auto">
          <a:xfrm>
            <a:off x="2428860" y="4021633"/>
            <a:ext cx="2456318" cy="553076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Isolation and identification of unknown agents</a:t>
            </a:r>
          </a:p>
        </p:txBody>
      </p:sp>
      <p:sp>
        <p:nvSpPr>
          <p:cNvPr id="5130" name="Rectangle 126"/>
          <p:cNvSpPr>
            <a:spLocks noChangeArrowheads="1"/>
          </p:cNvSpPr>
          <p:nvPr/>
        </p:nvSpPr>
        <p:spPr bwMode="auto">
          <a:xfrm>
            <a:off x="4133008" y="901700"/>
            <a:ext cx="1693182" cy="638164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Sick Animal</a:t>
            </a:r>
          </a:p>
          <a:p>
            <a:pPr defTabSz="912813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(Swab / Tissue)</a:t>
            </a:r>
          </a:p>
        </p:txBody>
      </p:sp>
      <p:sp>
        <p:nvSpPr>
          <p:cNvPr id="5132" name="Rectangle 73"/>
          <p:cNvSpPr>
            <a:spLocks noChangeArrowheads="1"/>
          </p:cNvSpPr>
          <p:nvPr/>
        </p:nvSpPr>
        <p:spPr bwMode="auto">
          <a:xfrm>
            <a:off x="3844279" y="5085232"/>
            <a:ext cx="1584977" cy="567256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Further characterization</a:t>
            </a:r>
          </a:p>
        </p:txBody>
      </p:sp>
      <p:sp>
        <p:nvSpPr>
          <p:cNvPr id="5133" name="Rectangle 74"/>
          <p:cNvSpPr>
            <a:spLocks noChangeArrowheads="1"/>
          </p:cNvSpPr>
          <p:nvPr/>
        </p:nvSpPr>
        <p:spPr bwMode="auto">
          <a:xfrm>
            <a:off x="3844279" y="5794308"/>
            <a:ext cx="1584977" cy="638184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5134" name="Rectangle 76"/>
          <p:cNvSpPr>
            <a:spLocks noChangeArrowheads="1"/>
          </p:cNvSpPr>
          <p:nvPr/>
        </p:nvSpPr>
        <p:spPr bwMode="auto">
          <a:xfrm>
            <a:off x="785786" y="3899790"/>
            <a:ext cx="1687086" cy="45790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2287" tIns="41143" rIns="82287" bIns="41143"/>
          <a:lstStyle/>
          <a:p>
            <a:pPr algn="ctr" defTabSz="912813"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Advance Laboratories</a:t>
            </a:r>
          </a:p>
        </p:txBody>
      </p:sp>
      <p:cxnSp>
        <p:nvCxnSpPr>
          <p:cNvPr id="5135" name="Straight Arrow Connector 35"/>
          <p:cNvCxnSpPr>
            <a:cxnSpLocks noChangeShapeType="1"/>
            <a:stCxn id="5132" idx="2"/>
            <a:endCxn id="5133" idx="0"/>
          </p:cNvCxnSpPr>
          <p:nvPr/>
        </p:nvCxnSpPr>
        <p:spPr bwMode="auto">
          <a:xfrm rot="5400000">
            <a:off x="4565858" y="5723424"/>
            <a:ext cx="141819" cy="1524"/>
          </a:xfrm>
          <a:prstGeom prst="straightConnector1">
            <a:avLst/>
          </a:prstGeom>
          <a:noFill/>
          <a:ln w="9525" algn="ctr">
            <a:solidFill>
              <a:srgbClr val="003300"/>
            </a:solidFill>
            <a:round/>
            <a:headEnd/>
            <a:tailEnd type="arrow" w="med" len="med"/>
          </a:ln>
        </p:spPr>
      </p:cxnSp>
      <p:sp>
        <p:nvSpPr>
          <p:cNvPr id="5137" name="Rectangle 67"/>
          <p:cNvSpPr>
            <a:spLocks noChangeArrowheads="1"/>
          </p:cNvSpPr>
          <p:nvPr/>
        </p:nvSpPr>
        <p:spPr bwMode="auto">
          <a:xfrm>
            <a:off x="1786857" y="5085232"/>
            <a:ext cx="1687086" cy="553076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Differential diagnosis</a:t>
            </a:r>
          </a:p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&amp; Report</a:t>
            </a:r>
          </a:p>
        </p:txBody>
      </p:sp>
      <p:cxnSp>
        <p:nvCxnSpPr>
          <p:cNvPr id="129" name="Shape 128"/>
          <p:cNvCxnSpPr>
            <a:stCxn id="5126" idx="3"/>
            <a:endCxn id="5127" idx="0"/>
          </p:cNvCxnSpPr>
          <p:nvPr/>
        </p:nvCxnSpPr>
        <p:spPr bwMode="auto">
          <a:xfrm>
            <a:off x="3151541" y="1219997"/>
            <a:ext cx="501401" cy="532593"/>
          </a:xfrm>
          <a:prstGeom prst="bentConnector2">
            <a:avLst/>
          </a:prstGeom>
          <a:noFill/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hape 130"/>
          <p:cNvCxnSpPr>
            <a:stCxn id="5130" idx="1"/>
            <a:endCxn id="5127" idx="0"/>
          </p:cNvCxnSpPr>
          <p:nvPr/>
        </p:nvCxnSpPr>
        <p:spPr bwMode="auto">
          <a:xfrm rot="10800000" flipV="1">
            <a:off x="3652942" y="1219997"/>
            <a:ext cx="480066" cy="532593"/>
          </a:xfrm>
          <a:prstGeom prst="bentConnector2">
            <a:avLst/>
          </a:prstGeom>
          <a:noFill/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27" idx="2"/>
            <a:endCxn id="5128" idx="0"/>
          </p:cNvCxnSpPr>
          <p:nvPr/>
        </p:nvCxnSpPr>
        <p:spPr bwMode="auto">
          <a:xfrm rot="5400000">
            <a:off x="3547343" y="2425447"/>
            <a:ext cx="212723" cy="1524"/>
          </a:xfrm>
          <a:prstGeom prst="straightConnector1">
            <a:avLst/>
          </a:prstGeom>
          <a:noFill/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Rectangle 66"/>
          <p:cNvSpPr>
            <a:spLocks noChangeArrowheads="1"/>
          </p:cNvSpPr>
          <p:nvPr/>
        </p:nvSpPr>
        <p:spPr bwMode="auto">
          <a:xfrm>
            <a:off x="5095876" y="1752590"/>
            <a:ext cx="1714534" cy="567258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Rapid test</a:t>
            </a:r>
          </a:p>
        </p:txBody>
      </p:sp>
      <p:cxnSp>
        <p:nvCxnSpPr>
          <p:cNvPr id="77" name="Straight Arrow Connector 76"/>
          <p:cNvCxnSpPr>
            <a:stCxn id="5127" idx="3"/>
            <a:endCxn id="5141" idx="1"/>
          </p:cNvCxnSpPr>
          <p:nvPr/>
        </p:nvCxnSpPr>
        <p:spPr bwMode="auto">
          <a:xfrm>
            <a:off x="4544492" y="2036213"/>
            <a:ext cx="551384" cy="6"/>
          </a:xfrm>
          <a:prstGeom prst="straightConnector1">
            <a:avLst/>
          </a:prstGeom>
          <a:noFill/>
          <a:ln>
            <a:solidFill>
              <a:srgbClr val="00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Rectangle 66"/>
          <p:cNvSpPr>
            <a:spLocks noChangeArrowheads="1"/>
          </p:cNvSpPr>
          <p:nvPr/>
        </p:nvSpPr>
        <p:spPr bwMode="auto">
          <a:xfrm>
            <a:off x="6944817" y="2532556"/>
            <a:ext cx="1783099" cy="638168"/>
          </a:xfrm>
          <a:prstGeom prst="rect">
            <a:avLst/>
          </a:prstGeom>
          <a:noFill/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lIns="82287" tIns="41143" rIns="82287" bIns="41143"/>
          <a:lstStyle/>
          <a:p>
            <a:pPr defTabSz="912813">
              <a:defRPr/>
            </a:pPr>
            <a:r>
              <a:rPr lang="en-US" sz="1200">
                <a:latin typeface="Calibri" pitchFamily="34" charset="0"/>
                <a:cs typeface="Calibri" pitchFamily="34" charset="0"/>
              </a:rPr>
              <a:t>Report</a:t>
            </a:r>
          </a:p>
        </p:txBody>
      </p:sp>
      <p:sp>
        <p:nvSpPr>
          <p:cNvPr id="5148" name="TextBox 72"/>
          <p:cNvSpPr txBox="1">
            <a:spLocks noChangeArrowheads="1"/>
          </p:cNvSpPr>
          <p:nvPr/>
        </p:nvSpPr>
        <p:spPr bwMode="auto">
          <a:xfrm>
            <a:off x="6124586" y="2607262"/>
            <a:ext cx="394267" cy="2443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NEG</a:t>
            </a:r>
          </a:p>
        </p:txBody>
      </p:sp>
      <p:sp>
        <p:nvSpPr>
          <p:cNvPr id="5149" name="TextBox 82"/>
          <p:cNvSpPr txBox="1">
            <a:spLocks noChangeArrowheads="1"/>
          </p:cNvSpPr>
          <p:nvPr/>
        </p:nvSpPr>
        <p:spPr bwMode="auto">
          <a:xfrm>
            <a:off x="5351347" y="2596681"/>
            <a:ext cx="378878" cy="2443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POS</a:t>
            </a:r>
          </a:p>
        </p:txBody>
      </p:sp>
      <p:sp>
        <p:nvSpPr>
          <p:cNvPr id="45" name="Flowchart: Decision 44"/>
          <p:cNvSpPr/>
          <p:nvPr/>
        </p:nvSpPr>
        <p:spPr bwMode="auto">
          <a:xfrm>
            <a:off x="5781682" y="2674385"/>
            <a:ext cx="342904" cy="354536"/>
          </a:xfrm>
          <a:prstGeom prst="flowChartDecision">
            <a:avLst/>
          </a:prstGeom>
          <a:noFill/>
          <a:ln w="31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Calibri" pitchFamily="34" charset="0"/>
            </a:endParaRPr>
          </a:p>
        </p:txBody>
      </p:sp>
      <p:cxnSp>
        <p:nvCxnSpPr>
          <p:cNvPr id="46" name="Straight Connector 45"/>
          <p:cNvCxnSpPr>
            <a:stCxn id="5141" idx="2"/>
            <a:endCxn id="45" idx="0"/>
          </p:cNvCxnSpPr>
          <p:nvPr/>
        </p:nvCxnSpPr>
        <p:spPr bwMode="auto">
          <a:xfrm flipH="1">
            <a:off x="5953134" y="2319848"/>
            <a:ext cx="9" cy="354537"/>
          </a:xfrm>
          <a:prstGeom prst="line">
            <a:avLst/>
          </a:prstGeom>
          <a:noFill/>
          <a:ln w="31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1"/>
            <a:endCxn id="5128" idx="3"/>
          </p:cNvCxnSpPr>
          <p:nvPr/>
        </p:nvCxnSpPr>
        <p:spPr bwMode="auto">
          <a:xfrm flipH="1" flipV="1">
            <a:off x="4544492" y="2851641"/>
            <a:ext cx="1237190" cy="12"/>
          </a:xfrm>
          <a:prstGeom prst="straightConnector1">
            <a:avLst/>
          </a:prstGeom>
          <a:noFill/>
          <a:ln w="3175">
            <a:solidFill>
              <a:srgbClr val="00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3"/>
            <a:endCxn id="5144" idx="1"/>
          </p:cNvCxnSpPr>
          <p:nvPr/>
        </p:nvCxnSpPr>
        <p:spPr bwMode="auto">
          <a:xfrm flipV="1">
            <a:off x="6124586" y="2851640"/>
            <a:ext cx="820231" cy="13"/>
          </a:xfrm>
          <a:prstGeom prst="straightConnector1">
            <a:avLst/>
          </a:prstGeom>
          <a:noFill/>
          <a:ln w="3175">
            <a:solidFill>
              <a:srgbClr val="00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TextBox 72"/>
          <p:cNvSpPr txBox="1">
            <a:spLocks noChangeArrowheads="1"/>
          </p:cNvSpPr>
          <p:nvPr/>
        </p:nvSpPr>
        <p:spPr bwMode="auto">
          <a:xfrm>
            <a:off x="3089885" y="4659783"/>
            <a:ext cx="394267" cy="2443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Calibri" pitchFamily="34" charset="0"/>
                <a:cs typeface="Calibri" pitchFamily="34" charset="0"/>
              </a:rPr>
              <a:t>NEG</a:t>
            </a:r>
          </a:p>
        </p:txBody>
      </p:sp>
      <p:sp>
        <p:nvSpPr>
          <p:cNvPr id="5161" name="TextBox 82"/>
          <p:cNvSpPr txBox="1">
            <a:spLocks noChangeArrowheads="1"/>
          </p:cNvSpPr>
          <p:nvPr/>
        </p:nvSpPr>
        <p:spPr bwMode="auto">
          <a:xfrm>
            <a:off x="3819953" y="4659783"/>
            <a:ext cx="378878" cy="2443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latin typeface="Calibri" pitchFamily="34" charset="0"/>
                <a:cs typeface="Calibri" pitchFamily="34" charset="0"/>
              </a:rPr>
              <a:t>POS</a:t>
            </a:r>
          </a:p>
        </p:txBody>
      </p:sp>
      <p:sp>
        <p:nvSpPr>
          <p:cNvPr id="76" name="Flowchart: Decision 75"/>
          <p:cNvSpPr/>
          <p:nvPr/>
        </p:nvSpPr>
        <p:spPr bwMode="auto">
          <a:xfrm>
            <a:off x="3473943" y="4730696"/>
            <a:ext cx="383677" cy="354537"/>
          </a:xfrm>
          <a:prstGeom prst="flowChartDecision">
            <a:avLst/>
          </a:prstGeom>
          <a:noFill/>
          <a:ln w="31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Calibri" pitchFamily="34" charset="0"/>
            </a:endParaRPr>
          </a:p>
        </p:txBody>
      </p:sp>
      <p:cxnSp>
        <p:nvCxnSpPr>
          <p:cNvPr id="78" name="Straight Connector 77"/>
          <p:cNvCxnSpPr>
            <a:stCxn id="5129" idx="2"/>
            <a:endCxn id="76" idx="0"/>
          </p:cNvCxnSpPr>
          <p:nvPr/>
        </p:nvCxnSpPr>
        <p:spPr bwMode="auto">
          <a:xfrm rot="16200000" flipH="1">
            <a:off x="3583407" y="4648320"/>
            <a:ext cx="155987" cy="8763"/>
          </a:xfrm>
          <a:prstGeom prst="line">
            <a:avLst/>
          </a:prstGeom>
          <a:noFill/>
          <a:ln w="31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76" idx="3"/>
            <a:endCxn id="5132" idx="0"/>
          </p:cNvCxnSpPr>
          <p:nvPr/>
        </p:nvCxnSpPr>
        <p:spPr bwMode="auto">
          <a:xfrm>
            <a:off x="3857620" y="4907965"/>
            <a:ext cx="779148" cy="177267"/>
          </a:xfrm>
          <a:prstGeom prst="bentConnector2">
            <a:avLst/>
          </a:prstGeom>
          <a:noFill/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76" idx="1"/>
            <a:endCxn id="5137" idx="0"/>
          </p:cNvCxnSpPr>
          <p:nvPr/>
        </p:nvCxnSpPr>
        <p:spPr bwMode="auto">
          <a:xfrm rot="10800000" flipV="1">
            <a:off x="2630401" y="4907964"/>
            <a:ext cx="843543" cy="177267"/>
          </a:xfrm>
          <a:prstGeom prst="bentConnector2">
            <a:avLst/>
          </a:prstGeom>
          <a:noFill/>
          <a:ln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533400" y="3714752"/>
            <a:ext cx="6411417" cy="2928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Calibri" pitchFamily="34" charset="0"/>
            </a:endParaRP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533400" y="792163"/>
            <a:ext cx="8364538" cy="2565399"/>
          </a:xfrm>
          <a:prstGeom prst="rect">
            <a:avLst/>
          </a:prstGeom>
          <a:noFill/>
          <a:ln w="38100" algn="ctr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016000"/>
            <a:endParaRPr lang="en-US" sz="2000" b="1">
              <a:latin typeface="Calibri" pitchFamily="34" charset="0"/>
            </a:endParaRPr>
          </a:p>
        </p:txBody>
      </p:sp>
      <p:sp>
        <p:nvSpPr>
          <p:cNvPr id="45063" name="Rectangle 76"/>
          <p:cNvSpPr>
            <a:spLocks noChangeArrowheads="1"/>
          </p:cNvSpPr>
          <p:nvPr/>
        </p:nvSpPr>
        <p:spPr bwMode="auto">
          <a:xfrm>
            <a:off x="533400" y="2647429"/>
            <a:ext cx="2159411" cy="56725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2287" tIns="41143" rIns="82287" bIns="41143"/>
          <a:lstStyle/>
          <a:p>
            <a:pPr algn="ctr" defTabSz="912813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Basic / Routine </a:t>
            </a:r>
          </a:p>
          <a:p>
            <a:pPr algn="ctr" defTabSz="912813"/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Laboratories</a:t>
            </a: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142844" y="-24"/>
            <a:ext cx="8502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3200" dirty="0" smtClean="0">
                <a:latin typeface="Calibri" pitchFamily="34" charset="0"/>
              </a:rPr>
              <a:t>IDENTIFY Regional </a:t>
            </a:r>
            <a:r>
              <a:rPr lang="en-US" sz="3200" dirty="0">
                <a:latin typeface="Calibri" pitchFamily="34" charset="0"/>
              </a:rPr>
              <a:t>Laboratory Network Activities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6519863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E960FB1F-CFFA-4EF4-985A-BCD606582B0E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20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56" name="Elbow Connector 55"/>
          <p:cNvCxnSpPr>
            <a:stCxn id="5128" idx="2"/>
            <a:endCxn id="5129" idx="0"/>
          </p:cNvCxnSpPr>
          <p:nvPr/>
        </p:nvCxnSpPr>
        <p:spPr>
          <a:xfrm rot="16200000" flipH="1">
            <a:off x="3229528" y="3594141"/>
            <a:ext cx="850907" cy="4076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4"/>
          <p:cNvSpPr>
            <a:spLocks noGrp="1"/>
          </p:cNvSpPr>
          <p:nvPr>
            <p:ph type="title"/>
          </p:nvPr>
        </p:nvSpPr>
        <p:spPr>
          <a:xfrm>
            <a:off x="142875" y="785813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in Context of LaoPDR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Activities </a:t>
            </a:r>
            <a:r>
              <a:rPr lang="en-US" dirty="0" smtClean="0"/>
              <a:t>In LaoPDR</a:t>
            </a:r>
          </a:p>
        </p:txBody>
      </p:sp>
      <p:sp>
        <p:nvSpPr>
          <p:cNvPr id="61442" name="Content Placeholder 5"/>
          <p:cNvSpPr>
            <a:spLocks noGrp="1"/>
          </p:cNvSpPr>
          <p:nvPr>
            <p:ph sz="half" idx="1"/>
          </p:nvPr>
        </p:nvSpPr>
        <p:spPr>
          <a:xfrm>
            <a:off x="714375" y="2043113"/>
            <a:ext cx="7197725" cy="4044950"/>
          </a:xfrm>
        </p:spPr>
        <p:txBody>
          <a:bodyPr/>
          <a:lstStyle/>
          <a:p>
            <a:r>
              <a:rPr lang="en-US" sz="2200" dirty="0" smtClean="0">
                <a:solidFill>
                  <a:schemeClr val="tx2"/>
                </a:solidFill>
              </a:rPr>
              <a:t>Biosafety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Site visit (November 2010)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BSC certification (January 2011)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Equipments replacement and maintenance</a:t>
            </a:r>
          </a:p>
          <a:p>
            <a:r>
              <a:rPr lang="en-US" sz="2200" dirty="0" smtClean="0"/>
              <a:t>Regional team visit to follow-up on PT, QA, backstopping</a:t>
            </a:r>
          </a:p>
          <a:p>
            <a:r>
              <a:rPr lang="en-US" sz="2200" dirty="0" smtClean="0"/>
              <a:t>Development of information resource </a:t>
            </a:r>
          </a:p>
          <a:p>
            <a:pPr lvl="1"/>
            <a:r>
              <a:rPr lang="en-US" sz="2000" dirty="0" smtClean="0"/>
              <a:t>Provision of laboratory reference book</a:t>
            </a:r>
          </a:p>
          <a:p>
            <a:r>
              <a:rPr lang="en-US" sz="2200" dirty="0" smtClean="0"/>
              <a:t>Support the development of business plan for BSL3</a:t>
            </a:r>
          </a:p>
          <a:p>
            <a:pPr lvl="1"/>
            <a:r>
              <a:rPr lang="en-US" sz="2000" dirty="0" smtClean="0"/>
              <a:t>Consultant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11AAA-1120-41CE-86AB-B314A9B2FBC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10CC4-5CEA-4F6E-AC92-C324ACB22D5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62466" name="Title 4"/>
          <p:cNvSpPr>
            <a:spLocks noGrp="1"/>
          </p:cNvSpPr>
          <p:nvPr>
            <p:ph type="title" idx="4294967295"/>
          </p:nvPr>
        </p:nvSpPr>
        <p:spPr>
          <a:xfrm>
            <a:off x="200025" y="57150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in Context of LaoPDR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/>
              <a:t>Involving </a:t>
            </a:r>
            <a:r>
              <a:rPr lang="en-US" dirty="0" smtClean="0"/>
              <a:t>LaoPDR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sz="half" idx="4294967295"/>
          </p:nvPr>
        </p:nvSpPr>
        <p:spPr>
          <a:xfrm>
            <a:off x="714375" y="1957388"/>
            <a:ext cx="7358063" cy="4043362"/>
          </a:xfrm>
        </p:spPr>
        <p:txBody>
          <a:bodyPr/>
          <a:lstStyle/>
          <a:p>
            <a:r>
              <a:rPr lang="en-US" sz="2000" smtClean="0"/>
              <a:t>Biosafety management training</a:t>
            </a:r>
          </a:p>
          <a:p>
            <a:r>
              <a:rPr lang="en-US" sz="2000" smtClean="0"/>
              <a:t>Harmonization of diagnostic protocols</a:t>
            </a:r>
          </a:p>
          <a:p>
            <a:pPr lvl="1"/>
            <a:r>
              <a:rPr lang="en-US" sz="1800" smtClean="0"/>
              <a:t>Training on diagnostic</a:t>
            </a:r>
          </a:p>
          <a:p>
            <a:pPr lvl="1"/>
            <a:r>
              <a:rPr lang="en-US" sz="1800" smtClean="0"/>
              <a:t>Training on proficiency testing provider</a:t>
            </a:r>
          </a:p>
          <a:p>
            <a:r>
              <a:rPr lang="en-US" sz="2000" smtClean="0"/>
              <a:t>Quality Assurance </a:t>
            </a:r>
          </a:p>
          <a:p>
            <a:pPr lvl="1"/>
            <a:r>
              <a:rPr lang="en-US" sz="1800" smtClean="0"/>
              <a:t>Provision of proficiency testing panel and quality control reagents</a:t>
            </a:r>
          </a:p>
          <a:p>
            <a:endParaRPr lang="en-US" sz="1800" smtClean="0"/>
          </a:p>
          <a:p>
            <a:pPr>
              <a:buFont typeface="Arial" charset="0"/>
              <a:buNone/>
            </a:pPr>
            <a:endParaRPr lang="en-US" sz="2200" smtClean="0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B7250BED-96EC-4BE8-99E2-2B6716BB15A3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22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DC6B7-A0D0-414D-9D93-966D30FC405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63490" name="Title 4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in Context of LaoPDR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err="1" smtClean="0"/>
              <a:t>LaoPDR</a:t>
            </a:r>
            <a:r>
              <a:rPr lang="en-US" dirty="0" smtClean="0"/>
              <a:t> </a:t>
            </a:r>
            <a:r>
              <a:rPr lang="en-US" dirty="0" smtClean="0"/>
              <a:t>can request for support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sz="half" idx="4294967295"/>
          </p:nvPr>
        </p:nvSpPr>
        <p:spPr>
          <a:xfrm>
            <a:off x="571500" y="1857375"/>
            <a:ext cx="8072438" cy="4043363"/>
          </a:xfrm>
        </p:spPr>
        <p:txBody>
          <a:bodyPr/>
          <a:lstStyle/>
          <a:p>
            <a:r>
              <a:rPr lang="en-US" sz="2400" smtClean="0"/>
              <a:t>Sample shipment box and shipping cost</a:t>
            </a:r>
          </a:p>
          <a:p>
            <a:r>
              <a:rPr lang="en-US" sz="2400" smtClean="0"/>
              <a:t>Participation in the international conference</a:t>
            </a:r>
          </a:p>
          <a:p>
            <a:r>
              <a:rPr lang="en-US" sz="2400" smtClean="0"/>
              <a:t>Staff exchange</a:t>
            </a:r>
          </a:p>
          <a:p>
            <a:r>
              <a:rPr lang="en-US" sz="2400" smtClean="0"/>
              <a:t>Development of guidelines for selecting fit-for-purpose open-source laboratory information management system (LIMS)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endParaRPr lang="en-US" sz="2400" smtClean="0"/>
          </a:p>
          <a:p>
            <a:endParaRPr lang="en-US" sz="2000" smtClean="0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1A39B0DC-C091-43D9-B8C7-E0AE04C8BE19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23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Key Issues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Expansion of Regional Laboratory Network for HPAI Diagnosis</a:t>
            </a:r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Support </a:t>
            </a:r>
            <a:r>
              <a:rPr lang="en-GB" sz="2000" b="1" dirty="0" smtClean="0">
                <a:solidFill>
                  <a:schemeClr val="tx2"/>
                </a:solidFill>
              </a:rPr>
              <a:t>capacity to diagnose normative diseases</a:t>
            </a:r>
            <a:endParaRPr lang="en-GB" sz="2000" dirty="0" smtClean="0"/>
          </a:p>
          <a:p>
            <a:pPr marL="781050" lvl="1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r>
              <a:rPr lang="en-GB" sz="2000" dirty="0" smtClean="0"/>
              <a:t>Provide improved </a:t>
            </a:r>
            <a:r>
              <a:rPr lang="en-GB" sz="2000" b="1" dirty="0" smtClean="0">
                <a:solidFill>
                  <a:schemeClr val="tx2"/>
                </a:solidFill>
              </a:rPr>
              <a:t>ability to cope with emerging/unknown issues</a:t>
            </a:r>
          </a:p>
          <a:p>
            <a:r>
              <a:rPr lang="en-GB" sz="2400" dirty="0" smtClean="0"/>
              <a:t>Focus on regional approach with countries involvement</a:t>
            </a:r>
          </a:p>
          <a:p>
            <a:r>
              <a:rPr lang="en-GB" sz="2400" dirty="0" smtClean="0"/>
              <a:t>Animal health laboratories in LaoPDR</a:t>
            </a:r>
          </a:p>
          <a:p>
            <a:pPr lvl="1"/>
            <a:r>
              <a:rPr lang="en-GB" sz="2000" dirty="0" smtClean="0"/>
              <a:t>Currently under development</a:t>
            </a:r>
          </a:p>
          <a:p>
            <a:pPr lvl="1"/>
            <a:r>
              <a:rPr lang="en-GB" sz="2000" dirty="0" smtClean="0"/>
              <a:t>Coordination of external inputs</a:t>
            </a:r>
          </a:p>
          <a:p>
            <a:r>
              <a:rPr lang="en-GB" sz="2400" dirty="0" smtClean="0"/>
              <a:t>Information sharing and networking</a:t>
            </a:r>
          </a:p>
          <a:p>
            <a:pPr lvl="1"/>
            <a:r>
              <a:rPr lang="en-GB" sz="2000" dirty="0" smtClean="0"/>
              <a:t>Linkage between laboratory diagnostic and field epidemiology</a:t>
            </a:r>
          </a:p>
          <a:p>
            <a:pPr lvl="1"/>
            <a:r>
              <a:rPr lang="en-GB" sz="2000" dirty="0" smtClean="0"/>
              <a:t>Linkage between animal health and human health laboratories</a:t>
            </a:r>
            <a:endParaRPr lang="en-GB" sz="1600" dirty="0" smtClean="0"/>
          </a:p>
          <a:p>
            <a:pPr marL="381000" indent="-292100" eaLnBrk="1">
              <a:buSzPct val="45000"/>
              <a:buFont typeface="Courier New" pitchFamily="49" charset="0"/>
              <a:buChar char="-"/>
              <a:tabLst>
                <a:tab pos="654050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</a:tabLst>
            </a:pPr>
            <a:endParaRPr lang="en-GB" sz="24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6288D7-C43A-43D5-B202-7A9D64C4EF47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1"/>
          <p:cNvGrpSpPr>
            <a:grpSpLocks/>
          </p:cNvGrpSpPr>
          <p:nvPr/>
        </p:nvGrpSpPr>
        <p:grpSpPr bwMode="auto">
          <a:xfrm>
            <a:off x="468313" y="1778000"/>
            <a:ext cx="5357812" cy="4508500"/>
            <a:chOff x="231070" y="1799542"/>
            <a:chExt cx="6122458" cy="5670320"/>
          </a:xfrm>
        </p:grpSpPr>
        <p:pic>
          <p:nvPicPr>
            <p:cNvPr id="34830" name="Picture 2"/>
            <p:cNvPicPr>
              <a:picLocks noChangeAspect="1" noChangeArrowheads="1"/>
            </p:cNvPicPr>
            <p:nvPr/>
          </p:nvPicPr>
          <p:blipFill>
            <a:blip r:embed="rId2"/>
            <a:srcRect l="46875" t="34000" r="19376" b="16000"/>
            <a:stretch>
              <a:fillRect/>
            </a:stretch>
          </p:blipFill>
          <p:spPr bwMode="auto">
            <a:xfrm>
              <a:off x="231070" y="1799542"/>
              <a:ext cx="6122458" cy="567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AutoShape 12"/>
            <p:cNvSpPr>
              <a:spLocks noChangeArrowheads="1"/>
            </p:cNvSpPr>
            <p:nvPr/>
          </p:nvSpPr>
          <p:spPr bwMode="auto">
            <a:xfrm>
              <a:off x="1905448" y="3492652"/>
              <a:ext cx="130612" cy="137765"/>
            </a:xfrm>
            <a:prstGeom prst="star5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608" tIns="50804" rIns="101608" bIns="50804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>
              <a:off x="1138101" y="2935603"/>
              <a:ext cx="130612" cy="133771"/>
            </a:xfrm>
            <a:prstGeom prst="star5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608" tIns="50804" rIns="101608" bIns="50804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2618375" y="3756202"/>
              <a:ext cx="132426" cy="133772"/>
            </a:xfrm>
            <a:prstGeom prst="star5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608" tIns="50804" rIns="101608" bIns="50804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 flipV="1">
              <a:off x="2250120" y="2779869"/>
              <a:ext cx="130612" cy="123789"/>
            </a:xfrm>
            <a:prstGeom prst="star5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608" tIns="50804" rIns="101608" bIns="50804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5105453" y="3255058"/>
              <a:ext cx="132427" cy="131775"/>
            </a:xfrm>
            <a:prstGeom prst="star5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01608" tIns="50804" rIns="101608" bIns="50804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723591" y="2380551"/>
              <a:ext cx="134241" cy="135768"/>
            </a:xfrm>
            <a:prstGeom prst="star5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012479" y="5081939"/>
              <a:ext cx="130612" cy="133772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7" tIns="45718" rIns="91437" bIns="45718" anchor="ctr"/>
            <a:lstStyle/>
            <a:p>
              <a:pPr defTabSz="317516" eaLnBrk="0" hangingPunct="0">
                <a:defRPr/>
              </a:pPr>
              <a:endParaRPr lang="en-US" sz="1300" b="1" dirty="0">
                <a:cs typeface="+mn-cs"/>
              </a:endParaRPr>
            </a:p>
          </p:txBody>
        </p:sp>
        <p:sp>
          <p:nvSpPr>
            <p:cNvPr id="34838" name="AutoShape 12"/>
            <p:cNvSpPr>
              <a:spLocks noChangeArrowheads="1"/>
            </p:cNvSpPr>
            <p:nvPr/>
          </p:nvSpPr>
          <p:spPr bwMode="auto">
            <a:xfrm>
              <a:off x="3042709" y="6850609"/>
              <a:ext cx="132291" cy="135847"/>
            </a:xfrm>
            <a:custGeom>
              <a:avLst/>
              <a:gdLst>
                <a:gd name="T0" fmla="*/ 124465 w 119062"/>
                <a:gd name="T1" fmla="*/ 0 h 122237"/>
                <a:gd name="T2" fmla="*/ 0 w 119062"/>
                <a:gd name="T3" fmla="*/ 97760 h 122237"/>
                <a:gd name="T4" fmla="*/ 47542 w 119062"/>
                <a:gd name="T5" fmla="*/ 255936 h 122237"/>
                <a:gd name="T6" fmla="*/ 201387 w 119062"/>
                <a:gd name="T7" fmla="*/ 255936 h 122237"/>
                <a:gd name="T8" fmla="*/ 248928 w 119062"/>
                <a:gd name="T9" fmla="*/ 97760 h 122237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6793 w 119062"/>
                <a:gd name="T16" fmla="*/ 46691 h 122237"/>
                <a:gd name="T17" fmla="*/ 82269 w 119062"/>
                <a:gd name="T18" fmla="*/ 93380 h 122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062" h="122237">
                  <a:moveTo>
                    <a:pt x="0" y="46690"/>
                  </a:moveTo>
                  <a:lnTo>
                    <a:pt x="45478" y="46691"/>
                  </a:lnTo>
                  <a:lnTo>
                    <a:pt x="59531" y="0"/>
                  </a:lnTo>
                  <a:lnTo>
                    <a:pt x="73584" y="46691"/>
                  </a:lnTo>
                  <a:lnTo>
                    <a:pt x="119062" y="46690"/>
                  </a:lnTo>
                  <a:lnTo>
                    <a:pt x="82269" y="75546"/>
                  </a:lnTo>
                  <a:lnTo>
                    <a:pt x="96323" y="122237"/>
                  </a:lnTo>
                  <a:lnTo>
                    <a:pt x="59531" y="93380"/>
                  </a:lnTo>
                  <a:lnTo>
                    <a:pt x="22739" y="122237"/>
                  </a:lnTo>
                  <a:lnTo>
                    <a:pt x="36793" y="75546"/>
                  </a:lnTo>
                  <a:lnTo>
                    <a:pt x="0" y="4669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lIns="101608" tIns="50804" rIns="101608" bIns="50804" anchor="ctr"/>
            <a:lstStyle/>
            <a:p>
              <a:endParaRPr lang="en-US"/>
            </a:p>
          </p:txBody>
        </p:sp>
      </p:grpSp>
      <p:grpSp>
        <p:nvGrpSpPr>
          <p:cNvPr id="34818" name="Group 22"/>
          <p:cNvGrpSpPr>
            <a:grpSpLocks/>
          </p:cNvGrpSpPr>
          <p:nvPr/>
        </p:nvGrpSpPr>
        <p:grpSpPr bwMode="auto">
          <a:xfrm>
            <a:off x="581025" y="5286375"/>
            <a:ext cx="1768475" cy="939800"/>
            <a:chOff x="5825356" y="4329314"/>
            <a:chExt cx="2185170" cy="1357773"/>
          </a:xfrm>
        </p:grpSpPr>
        <p:sp>
          <p:nvSpPr>
            <p:cNvPr id="34823" name="Rectangle 21"/>
            <p:cNvSpPr>
              <a:spLocks noChangeArrowheads="1"/>
            </p:cNvSpPr>
            <p:nvPr/>
          </p:nvSpPr>
          <p:spPr bwMode="auto">
            <a:xfrm>
              <a:off x="5825356" y="4329314"/>
              <a:ext cx="2185170" cy="120417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16000"/>
              <a:endParaRPr lang="en-US" sz="1000" b="1"/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5929319" y="4443991"/>
              <a:ext cx="139270" cy="151373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2287" tIns="41143" rIns="82287" bIns="41143" anchor="ctr"/>
            <a:lstStyle/>
            <a:p>
              <a:pPr defTabSz="571482" eaLnBrk="0" hangingPunct="0">
                <a:defRPr/>
              </a:pPr>
              <a:endParaRPr lang="en-US" sz="1000" dirty="0"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5929319" y="4937102"/>
              <a:ext cx="139270" cy="151373"/>
            </a:xfrm>
            <a:prstGeom prst="star5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2287" tIns="41143" rIns="82287" bIns="41143" anchor="ctr"/>
            <a:lstStyle/>
            <a:p>
              <a:pPr defTabSz="571482" eaLnBrk="0" hangingPunct="0">
                <a:defRPr/>
              </a:pPr>
              <a:endParaRPr lang="en-US" sz="1000" dirty="0"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5929319" y="5260489"/>
              <a:ext cx="139270" cy="149081"/>
            </a:xfrm>
            <a:prstGeom prst="star5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82287" tIns="41143" rIns="82287" bIns="41143" anchor="ctr"/>
            <a:lstStyle/>
            <a:p>
              <a:pPr defTabSz="571482" eaLnBrk="0" hangingPunct="0">
                <a:defRPr/>
              </a:pPr>
              <a:endParaRPr lang="en-US" sz="1000" dirty="0"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827" name="TextBox 20"/>
            <p:cNvSpPr txBox="1">
              <a:spLocks noChangeArrowheads="1"/>
            </p:cNvSpPr>
            <p:nvPr/>
          </p:nvSpPr>
          <p:spPr bwMode="auto">
            <a:xfrm>
              <a:off x="6121722" y="4373565"/>
              <a:ext cx="1544204" cy="75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5776" tIns="52889" rIns="105776" bIns="52889">
              <a:spAutoFit/>
            </a:bodyPr>
            <a:lstStyle/>
            <a:p>
              <a:pPr defTabSz="731838" eaLnBrk="0" hangingPunct="0"/>
              <a:r>
                <a:rPr lang="en-US" sz="1000">
                  <a:latin typeface="Calibri" pitchFamily="34" charset="0"/>
                </a:rPr>
                <a:t>Regional Reference </a:t>
              </a:r>
            </a:p>
            <a:p>
              <a:pPr defTabSz="731838" eaLnBrk="0" hangingPunct="0"/>
              <a:r>
                <a:rPr lang="en-US" sz="1000">
                  <a:latin typeface="Calibri" pitchFamily="34" charset="0"/>
                </a:rPr>
                <a:t>Laboratories</a:t>
              </a:r>
            </a:p>
          </p:txBody>
        </p:sp>
        <p:sp>
          <p:nvSpPr>
            <p:cNvPr id="34828" name="TextBox 21"/>
            <p:cNvSpPr txBox="1">
              <a:spLocks noChangeArrowheads="1"/>
            </p:cNvSpPr>
            <p:nvPr/>
          </p:nvSpPr>
          <p:spPr bwMode="auto">
            <a:xfrm>
              <a:off x="6121722" y="4873780"/>
              <a:ext cx="1342078" cy="47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5776" tIns="52889" rIns="105776" bIns="52889">
              <a:spAutoFit/>
            </a:bodyPr>
            <a:lstStyle/>
            <a:p>
              <a:pPr defTabSz="731838" eaLnBrk="0" hangingPunct="0"/>
              <a:r>
                <a:rPr lang="en-US" sz="1000">
                  <a:latin typeface="Calibri" pitchFamily="34" charset="0"/>
                </a:rPr>
                <a:t>Key Laboratories</a:t>
              </a:r>
            </a:p>
          </p:txBody>
        </p:sp>
        <p:sp>
          <p:nvSpPr>
            <p:cNvPr id="34829" name="TextBox 22"/>
            <p:cNvSpPr txBox="1">
              <a:spLocks noChangeArrowheads="1"/>
            </p:cNvSpPr>
            <p:nvPr/>
          </p:nvSpPr>
          <p:spPr bwMode="auto">
            <a:xfrm>
              <a:off x="6121722" y="5211229"/>
              <a:ext cx="1667064" cy="47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5776" tIns="52889" rIns="105776" bIns="52889">
              <a:spAutoFit/>
            </a:bodyPr>
            <a:lstStyle/>
            <a:p>
              <a:pPr defTabSz="731838" eaLnBrk="0" hangingPunct="0"/>
              <a:r>
                <a:rPr lang="en-US" sz="1000">
                  <a:latin typeface="Calibri" pitchFamily="34" charset="0"/>
                </a:rPr>
                <a:t>Network Laboratories</a:t>
              </a:r>
            </a:p>
          </p:txBody>
        </p:sp>
      </p:grpSp>
      <p:sp>
        <p:nvSpPr>
          <p:cNvPr id="34819" name="Title 24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29600" cy="1143000"/>
          </a:xfrm>
        </p:spPr>
        <p:txBody>
          <a:bodyPr/>
          <a:lstStyle/>
          <a:p>
            <a:pPr defTabSz="904875"/>
            <a:r>
              <a:rPr lang="en-US" sz="3600" smtClean="0">
                <a:latin typeface="Calibri" pitchFamily="34" charset="0"/>
              </a:rPr>
              <a:t>Regional Laboratory Network for Animal Influenza Diagnosis in SE Asia </a:t>
            </a:r>
          </a:p>
        </p:txBody>
      </p:sp>
      <p:sp>
        <p:nvSpPr>
          <p:cNvPr id="34820" name="Content Placeholder 23"/>
          <p:cNvSpPr>
            <a:spLocks noGrp="1"/>
          </p:cNvSpPr>
          <p:nvPr>
            <p:ph idx="4294967295"/>
          </p:nvPr>
        </p:nvSpPr>
        <p:spPr>
          <a:xfrm>
            <a:off x="6108700" y="4032250"/>
            <a:ext cx="3035300" cy="2093913"/>
          </a:xfrm>
        </p:spPr>
        <p:txBody>
          <a:bodyPr/>
          <a:lstStyle/>
          <a:p>
            <a:r>
              <a:rPr lang="en-US" sz="2000" smtClean="0"/>
              <a:t>Focal person in each national laboratory</a:t>
            </a:r>
          </a:p>
          <a:p>
            <a:r>
              <a:rPr lang="en-US" sz="2000" smtClean="0"/>
              <a:t>International reference laboratory (AAHL)</a:t>
            </a:r>
          </a:p>
        </p:txBody>
      </p:sp>
      <p:pic>
        <p:nvPicPr>
          <p:cNvPr id="34822" name="Picture 21" descr="EPT IDENTIFY briefer 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781175"/>
            <a:ext cx="3035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6232525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0BDB7144-4861-4ECB-AA2D-421C25320D4A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3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692525"/>
            <a:ext cx="4259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24"/>
          <p:cNvSpPr>
            <a:spLocks noGrp="1"/>
          </p:cNvSpPr>
          <p:nvPr>
            <p:ph type="title" idx="4294967295"/>
          </p:nvPr>
        </p:nvSpPr>
        <p:spPr>
          <a:xfrm>
            <a:off x="-1" y="620713"/>
            <a:ext cx="8215313" cy="792162"/>
          </a:xfrm>
        </p:spPr>
        <p:txBody>
          <a:bodyPr/>
          <a:lstStyle/>
          <a:p>
            <a:pPr defTabSz="1014413"/>
            <a:r>
              <a:rPr lang="en-US" sz="3600" dirty="0" smtClean="0">
                <a:latin typeface="Calibri" pitchFamily="34" charset="0"/>
              </a:rPr>
              <a:t>Key Outcomes of Regional Laboratory Network for HPAI Diagnosis</a:t>
            </a:r>
          </a:p>
        </p:txBody>
      </p:sp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395288" y="1524000"/>
            <a:ext cx="78200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7" tIns="41143" rIns="82287" bIns="41143"/>
          <a:lstStyle/>
          <a:p>
            <a:pPr marL="379413" indent="-379413" defTabSz="10144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Improved early detection of diseases</a:t>
            </a:r>
            <a:endParaRPr lang="en-US">
              <a:latin typeface="Calibri" pitchFamily="34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Harmonized, accurate and timely diagnosis </a:t>
            </a:r>
          </a:p>
          <a:p>
            <a:pPr marL="379413" indent="-379413" defTabSz="101441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Better understanding of disease epidemiology at country and regional level</a:t>
            </a:r>
          </a:p>
          <a:p>
            <a:pPr marL="379413" indent="-379413" defTabSz="1014413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 l="37865" t="20000" r="4764" b="29662"/>
          <a:stretch>
            <a:fillRect/>
          </a:stretch>
        </p:blipFill>
        <p:spPr bwMode="auto">
          <a:xfrm>
            <a:off x="4714875" y="3692525"/>
            <a:ext cx="43259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800850" y="5218113"/>
            <a:ext cx="263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092825" y="4386263"/>
            <a:ext cx="903288" cy="906462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6000">
              <a:defRPr/>
            </a:pPr>
            <a:endParaRPr lang="en-US" sz="1200" dirty="0">
              <a:latin typeface="Calibri" pitchFamily="34" charset="0"/>
              <a:cs typeface="+mn-cs"/>
            </a:endParaRPr>
          </a:p>
        </p:txBody>
      </p: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6251575" y="4875213"/>
            <a:ext cx="5492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CCFFCC"/>
                </a:solidFill>
                <a:latin typeface="Calibri" pitchFamily="34" charset="0"/>
              </a:rPr>
              <a:t>2.3.4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6683375" y="4146550"/>
            <a:ext cx="4968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B0F0"/>
                </a:solidFill>
                <a:latin typeface="Calibri" pitchFamily="34" charset="0"/>
              </a:rPr>
              <a:t>2.3.2</a:t>
            </a: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5270500" y="3957638"/>
            <a:ext cx="3155950" cy="1158875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1016000"/>
            <a:endParaRPr lang="en-US" sz="1200">
              <a:latin typeface="Calibri" pitchFamily="34" charset="0"/>
            </a:endParaRP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5467350" y="4130675"/>
            <a:ext cx="784225" cy="728663"/>
          </a:xfrm>
          <a:prstGeom prst="ellipse">
            <a:avLst/>
          </a:prstGeom>
          <a:noFill/>
          <a:ln w="9525" algn="ctr">
            <a:solidFill>
              <a:srgbClr val="75F178"/>
            </a:solidFill>
            <a:round/>
            <a:headEnd/>
            <a:tailEnd/>
          </a:ln>
        </p:spPr>
        <p:txBody>
          <a:bodyPr/>
          <a:lstStyle/>
          <a:p>
            <a:pPr defTabSz="1016000"/>
            <a:endParaRPr lang="en-US" sz="1200">
              <a:latin typeface="Calibri" pitchFamily="34" charset="0"/>
            </a:endParaRP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5657850" y="4418013"/>
            <a:ext cx="381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CFFCC"/>
                </a:solidFill>
                <a:latin typeface="Calibri" pitchFamily="34" charset="0"/>
              </a:rPr>
              <a:t>2.2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6545263" y="4999038"/>
            <a:ext cx="490537" cy="509587"/>
          </a:xfrm>
          <a:prstGeom prst="ellips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1016000"/>
            <a:endParaRPr lang="en-US" sz="1200">
              <a:latin typeface="Calibri" pitchFamily="34" charset="0"/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6134100" y="5459413"/>
            <a:ext cx="1685925" cy="776287"/>
          </a:xfrm>
          <a:prstGeom prst="ellips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1016000"/>
            <a:endParaRPr lang="en-US" sz="1200">
              <a:latin typeface="Calibri" pitchFamily="34" charset="0"/>
            </a:endParaRPr>
          </a:p>
        </p:txBody>
      </p:sp>
      <p:sp>
        <p:nvSpPr>
          <p:cNvPr id="35855" name="TextBox 15"/>
          <p:cNvSpPr txBox="1">
            <a:spLocks noChangeArrowheads="1"/>
          </p:cNvSpPr>
          <p:nvPr/>
        </p:nvSpPr>
        <p:spPr bwMode="auto">
          <a:xfrm>
            <a:off x="6838950" y="5810250"/>
            <a:ext cx="5191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CCFFCC"/>
                </a:solidFill>
                <a:latin typeface="Calibri" pitchFamily="34" charset="0"/>
              </a:rPr>
              <a:t>2.1</a:t>
            </a:r>
          </a:p>
        </p:txBody>
      </p:sp>
      <p:sp>
        <p:nvSpPr>
          <p:cNvPr id="35856" name="TextBox 25"/>
          <p:cNvSpPr txBox="1">
            <a:spLocks noChangeArrowheads="1"/>
          </p:cNvSpPr>
          <p:nvPr/>
        </p:nvSpPr>
        <p:spPr bwMode="auto">
          <a:xfrm>
            <a:off x="1071563" y="3448050"/>
            <a:ext cx="269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HI Proficiency Testing Results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6303963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85BEFCE6-A9BA-4F6A-9482-5803116F08B4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4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4294967295"/>
          </p:nvPr>
        </p:nvSpPr>
        <p:spPr>
          <a:xfrm>
            <a:off x="4643438" y="1635125"/>
            <a:ext cx="3889375" cy="4449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smtClean="0"/>
              <a:t>Vision</a:t>
            </a:r>
          </a:p>
          <a:p>
            <a:pPr marL="0" indent="0">
              <a:buFont typeface="Arial" charset="0"/>
              <a:buNone/>
            </a:pPr>
            <a:r>
              <a:rPr lang="en-US" sz="2200" smtClean="0"/>
              <a:t>A world capable of managing, and ideally, preventing animal and public health risks attributable to zoonoses and animal diseases impacting food security through multi-sectoral cooperation and strong partnerships.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688975" y="625475"/>
            <a:ext cx="7740650" cy="649288"/>
          </a:xfrm>
        </p:spPr>
        <p:txBody>
          <a:bodyPr/>
          <a:lstStyle/>
          <a:p>
            <a:pPr algn="l" defTabSz="912813" eaLnBrk="1" hangingPunct="1"/>
            <a:r>
              <a:rPr lang="en-US" sz="4000" smtClean="0"/>
              <a:t>FAO-OIE-WHO Collaboration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1635125"/>
            <a:ext cx="3151187" cy="444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5275" y="6345238"/>
            <a:ext cx="1943100" cy="452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7" tIns="41143" rIns="82287" bIns="4114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DA6D6BE2-C4E6-4A6B-84D2-969270F3383F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5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7" tIns="45719" rIns="91437" bIns="45719" anchor="t"/>
          <a:lstStyle/>
          <a:p>
            <a:pPr defTabSz="914400" eaLnBrk="1" hangingPunct="1"/>
            <a:r>
              <a:rPr lang="fr-CH" smtClean="0"/>
              <a:t>EPT Geographic Coverage </a:t>
            </a:r>
            <a:endParaRPr lang="en-US" smtClean="0"/>
          </a:p>
        </p:txBody>
      </p:sp>
      <p:pic>
        <p:nvPicPr>
          <p:cNvPr id="3789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1788"/>
            <a:ext cx="9144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lide Number Placeholder 4"/>
          <p:cNvSpPr txBox="1">
            <a:spLocks noGrp="1"/>
          </p:cNvSpPr>
          <p:nvPr/>
        </p:nvSpPr>
        <p:spPr bwMode="auto">
          <a:xfrm>
            <a:off x="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33CAB26-30B4-4D8D-BEB6-F82C1C806024}" type="slidenum">
              <a:rPr lang="fr-FR" sz="120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fr-FR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 r="1019"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6F3DEBA2-5E3A-46DE-A447-C9B0BD16D524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6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 r="1019"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20"/>
          <p:cNvSpPr>
            <a:spLocks noGrp="1"/>
          </p:cNvSpPr>
          <p:nvPr>
            <p:ph type="title"/>
          </p:nvPr>
        </p:nvSpPr>
        <p:spPr>
          <a:xfrm>
            <a:off x="884238" y="712788"/>
            <a:ext cx="7516812" cy="642937"/>
          </a:xfrm>
        </p:spPr>
        <p:txBody>
          <a:bodyPr/>
          <a:lstStyle/>
          <a:p>
            <a:r>
              <a:rPr lang="en-US" sz="3100" smtClean="0"/>
              <a:t>Emerging Pandemic Threat Program (EPT)</a:t>
            </a:r>
          </a:p>
        </p:txBody>
      </p:sp>
      <p:grpSp>
        <p:nvGrpSpPr>
          <p:cNvPr id="39939" name="Group 19"/>
          <p:cNvGrpSpPr>
            <a:grpSpLocks/>
          </p:cNvGrpSpPr>
          <p:nvPr/>
        </p:nvGrpSpPr>
        <p:grpSpPr bwMode="auto">
          <a:xfrm>
            <a:off x="669925" y="1722438"/>
            <a:ext cx="8115300" cy="4397375"/>
            <a:chOff x="600033" y="1173176"/>
            <a:chExt cx="8115406" cy="4397985"/>
          </a:xfrm>
        </p:grpSpPr>
        <p:cxnSp>
          <p:nvCxnSpPr>
            <p:cNvPr id="39941" name="_s44037"/>
            <p:cNvCxnSpPr>
              <a:cxnSpLocks noChangeShapeType="1"/>
              <a:stCxn id="39949" idx="0"/>
              <a:endCxn id="22537" idx="2"/>
            </p:cNvCxnSpPr>
            <p:nvPr/>
          </p:nvCxnSpPr>
          <p:spPr bwMode="auto">
            <a:xfrm rot="16200000" flipV="1">
              <a:off x="5726512" y="366269"/>
              <a:ext cx="384220" cy="312186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39942" name="_s44039"/>
            <p:cNvCxnSpPr>
              <a:cxnSpLocks noChangeShapeType="1"/>
              <a:stCxn id="39948" idx="0"/>
              <a:endCxn id="22537" idx="2"/>
            </p:cNvCxnSpPr>
            <p:nvPr/>
          </p:nvCxnSpPr>
          <p:spPr bwMode="auto">
            <a:xfrm rot="16200000" flipV="1">
              <a:off x="4703350" y="1389434"/>
              <a:ext cx="384219" cy="107553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39943" name="_s44040"/>
            <p:cNvCxnSpPr>
              <a:cxnSpLocks noChangeShapeType="1"/>
              <a:stCxn id="39947" idx="0"/>
              <a:endCxn id="22537" idx="2"/>
            </p:cNvCxnSpPr>
            <p:nvPr/>
          </p:nvCxnSpPr>
          <p:spPr bwMode="auto">
            <a:xfrm rot="5400000" flipH="1" flipV="1">
              <a:off x="3710758" y="1472382"/>
              <a:ext cx="384219" cy="90964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39944" name="_s44041"/>
            <p:cNvCxnSpPr>
              <a:cxnSpLocks noChangeShapeType="1"/>
              <a:stCxn id="39946" idx="0"/>
              <a:endCxn id="22537" idx="2"/>
            </p:cNvCxnSpPr>
            <p:nvPr/>
          </p:nvCxnSpPr>
          <p:spPr bwMode="auto">
            <a:xfrm rot="5400000" flipH="1" flipV="1">
              <a:off x="2646710" y="408337"/>
              <a:ext cx="384220" cy="303773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cxnSp>
        <p:sp>
          <p:nvSpPr>
            <p:cNvPr id="22537" name="_s44042"/>
            <p:cNvSpPr>
              <a:spLocks noChangeArrowheads="1"/>
            </p:cNvSpPr>
            <p:nvPr/>
          </p:nvSpPr>
          <p:spPr bwMode="auto">
            <a:xfrm>
              <a:off x="642897" y="1173176"/>
              <a:ext cx="7429597" cy="56046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lIns="641" tIns="320" rIns="641" bIns="320" anchor="ctr"/>
            <a:lstStyle/>
            <a:p>
              <a:pPr algn="ctr" defTabSz="318907">
                <a:defRPr/>
              </a:pP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ea typeface="ＭＳ Ｐゴシック" pitchFamily="34" charset="-128"/>
                </a:rPr>
                <a:t>Early identification of and response to dangerous pathogens in animals before they can become significant threats to human health</a:t>
              </a:r>
              <a:endParaRPr lang="en-GB" sz="1500" dirty="0">
                <a:ea typeface="ＭＳ Ｐゴシック" pitchFamily="34" charset="-128"/>
              </a:endParaRPr>
            </a:p>
          </p:txBody>
        </p:sp>
        <p:sp>
          <p:nvSpPr>
            <p:cNvPr id="39946" name="_s44043"/>
            <p:cNvSpPr>
              <a:spLocks noChangeArrowheads="1"/>
            </p:cNvSpPr>
            <p:nvPr/>
          </p:nvSpPr>
          <p:spPr bwMode="auto">
            <a:xfrm>
              <a:off x="714320" y="2119313"/>
              <a:ext cx="1211263" cy="34448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641" tIns="320" rIns="641" bIns="320" anchor="ctr"/>
            <a:lstStyle/>
            <a:p>
              <a:pPr algn="ctr"/>
              <a:r>
                <a:rPr lang="en-US"/>
                <a:t>PREDICT</a:t>
              </a:r>
              <a:endParaRPr lang="en-GB"/>
            </a:p>
          </p:txBody>
        </p:sp>
        <p:sp>
          <p:nvSpPr>
            <p:cNvPr id="39947" name="_s44044"/>
            <p:cNvSpPr>
              <a:spLocks noChangeArrowheads="1"/>
            </p:cNvSpPr>
            <p:nvPr/>
          </p:nvSpPr>
          <p:spPr bwMode="auto">
            <a:xfrm>
              <a:off x="2824158" y="2119312"/>
              <a:ext cx="1247776" cy="344486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641" tIns="320" rIns="641" bIns="320" anchor="ctr"/>
            <a:lstStyle/>
            <a:p>
              <a:pPr algn="ctr"/>
              <a:r>
                <a:rPr lang="en-US"/>
                <a:t>RESPOND</a:t>
              </a:r>
              <a:endParaRPr lang="en-GB"/>
            </a:p>
          </p:txBody>
        </p:sp>
        <p:sp>
          <p:nvSpPr>
            <p:cNvPr id="39948" name="_s44045"/>
            <p:cNvSpPr>
              <a:spLocks noChangeArrowheads="1"/>
            </p:cNvSpPr>
            <p:nvPr/>
          </p:nvSpPr>
          <p:spPr bwMode="auto">
            <a:xfrm>
              <a:off x="4857758" y="2119312"/>
              <a:ext cx="1150938" cy="344486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641" tIns="320" rIns="641" bIns="32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IDENTIFY</a:t>
              </a:r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949" name="_s44047"/>
            <p:cNvSpPr>
              <a:spLocks noChangeArrowheads="1"/>
            </p:cNvSpPr>
            <p:nvPr/>
          </p:nvSpPr>
          <p:spPr bwMode="auto">
            <a:xfrm>
              <a:off x="6886624" y="2119313"/>
              <a:ext cx="1185862" cy="344487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641" tIns="320" rIns="641" bIns="320" anchor="ctr"/>
            <a:lstStyle/>
            <a:p>
              <a:pPr algn="ctr"/>
              <a:r>
                <a:rPr lang="en-US"/>
                <a:t>PREVENT</a:t>
              </a:r>
              <a:endParaRPr lang="en-GB"/>
            </a:p>
          </p:txBody>
        </p:sp>
        <p:sp>
          <p:nvSpPr>
            <p:cNvPr id="39950" name="Text Box 16"/>
            <p:cNvSpPr txBox="1">
              <a:spLocks noChangeArrowheads="1"/>
            </p:cNvSpPr>
            <p:nvPr/>
          </p:nvSpPr>
          <p:spPr bwMode="auto">
            <a:xfrm>
              <a:off x="4643442" y="2528886"/>
              <a:ext cx="2214595" cy="229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6" tIns="41139" rIns="82276" bIns="4113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C00000"/>
                  </a:solidFill>
                </a:rPr>
                <a:t>To support the development of laboratory networks and strengthen diagnostic capacities in those areas thought most likely to be the source of emerging diseases</a:t>
              </a:r>
              <a:endParaRPr lang="en-GB" sz="1600">
                <a:solidFill>
                  <a:srgbClr val="C00000"/>
                </a:solidFill>
              </a:endParaRPr>
            </a:p>
          </p:txBody>
        </p:sp>
        <p:sp>
          <p:nvSpPr>
            <p:cNvPr id="39951" name="Text Box 18"/>
            <p:cNvSpPr txBox="1">
              <a:spLocks noChangeArrowheads="1"/>
            </p:cNvSpPr>
            <p:nvPr/>
          </p:nvSpPr>
          <p:spPr bwMode="auto">
            <a:xfrm>
              <a:off x="2671751" y="2528887"/>
              <a:ext cx="1828814" cy="20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6" tIns="41139" rIns="82276" bIns="4113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To strengthen countries' capacity to identify and respond to new disease outbreaks in a quick and sustainable manner</a:t>
              </a:r>
              <a:endParaRPr lang="en-GB" sz="1600"/>
            </a:p>
          </p:txBody>
        </p:sp>
        <p:sp>
          <p:nvSpPr>
            <p:cNvPr id="39952" name="Text Box 20"/>
            <p:cNvSpPr txBox="1">
              <a:spLocks noChangeArrowheads="1"/>
            </p:cNvSpPr>
            <p:nvPr/>
          </p:nvSpPr>
          <p:spPr bwMode="auto">
            <a:xfrm>
              <a:off x="600033" y="2538038"/>
              <a:ext cx="1828814" cy="229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6" tIns="41139" rIns="82276" bIns="4113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To implement an early warning system that addresses the role of wildlife in facilitating the emergence and spread of new diseases</a:t>
              </a:r>
              <a:endParaRPr lang="en-GB" sz="1600"/>
            </a:p>
          </p:txBody>
        </p:sp>
        <p:sp>
          <p:nvSpPr>
            <p:cNvPr id="39953" name="Text Box 21"/>
            <p:cNvSpPr txBox="1">
              <a:spLocks noChangeArrowheads="1"/>
            </p:cNvSpPr>
            <p:nvPr/>
          </p:nvSpPr>
          <p:spPr bwMode="auto">
            <a:xfrm>
              <a:off x="6886625" y="2533648"/>
              <a:ext cx="1828814" cy="303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6" tIns="41139" rIns="82276" bIns="4113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To build a behavior-change response to infectious diseases and support efforts to characterize high-risk practices that increase the potential for spreading such diseases</a:t>
              </a:r>
              <a:endParaRPr lang="en-GB" sz="1600"/>
            </a:p>
          </p:txBody>
        </p:sp>
      </p:grp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64A326CA-03CE-47D8-802B-F8CCF40658A8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7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 txBox="1">
            <a:spLocks/>
          </p:cNvSpPr>
          <p:nvPr/>
        </p:nvSpPr>
        <p:spPr bwMode="auto">
          <a:xfrm>
            <a:off x="395288" y="620713"/>
            <a:ext cx="77406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6" rIns="91428" bIns="45716" anchor="ctr"/>
          <a:lstStyle/>
          <a:p>
            <a:pPr defTabSz="912813"/>
            <a:r>
              <a:rPr lang="en-US" sz="3600">
                <a:latin typeface="Calibri" pitchFamily="34" charset="0"/>
              </a:rPr>
              <a:t>Global Laboratory Network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395288" y="1679575"/>
            <a:ext cx="8164512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02" tIns="51202" rIns="102402" bIns="51202"/>
          <a:lstStyle/>
          <a:p>
            <a:pPr marL="344488" indent="-344488" defTabSz="920750">
              <a:spcBef>
                <a:spcPts val="675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 Global Cooperative Network</a:t>
            </a:r>
          </a:p>
          <a:p>
            <a:pPr marL="744538" lvl="1" indent="-344488" defTabSz="920750">
              <a:spcBef>
                <a:spcPts val="675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To rapidly diagnose normative diseases and emerging pathogens and inform authorities responsible for reporting on animal diseases and unusual epidemiologic events (GLEWS, EMPRESi)</a:t>
            </a:r>
          </a:p>
          <a:p>
            <a:pPr marL="744538" lvl="1" indent="-344488" defTabSz="920750">
              <a:spcBef>
                <a:spcPts val="675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To support a country's full capability to report listed and emerging animal diseases to OIE</a:t>
            </a:r>
          </a:p>
          <a:p>
            <a:pPr marL="744538" lvl="1" indent="-344488" defTabSz="920750">
              <a:spcBef>
                <a:spcPts val="675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Investigate events of potential international public health concern for reporting as required by the WHO International Health Regulations (IHR)</a:t>
            </a:r>
          </a:p>
          <a:p>
            <a:pPr marL="344488" indent="-344488" defTabSz="920750">
              <a:spcBef>
                <a:spcPts val="675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0097A742-AA8F-4F16-AD85-25344014D0F4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8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414338" y="714375"/>
            <a:ext cx="8229600" cy="1143000"/>
          </a:xfrm>
        </p:spPr>
        <p:txBody>
          <a:bodyPr/>
          <a:lstStyle/>
          <a:p>
            <a:pPr algn="l"/>
            <a:r>
              <a:rPr lang="en-US" sz="3600" smtClean="0"/>
              <a:t>SE Asia  Strategy for</a:t>
            </a:r>
            <a:br>
              <a:rPr lang="en-US" sz="3600" smtClean="0"/>
            </a:br>
            <a:r>
              <a:rPr lang="en-US" sz="3600" smtClean="0"/>
              <a:t>Regional Laboratory Networking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85775" y="2071688"/>
            <a:ext cx="8229600" cy="3954462"/>
          </a:xfrm>
        </p:spPr>
        <p:txBody>
          <a:bodyPr/>
          <a:lstStyle/>
          <a:p>
            <a:r>
              <a:rPr lang="en-US" sz="2400" smtClean="0"/>
              <a:t>Reaching agreement on priority diseases to be considered</a:t>
            </a:r>
          </a:p>
          <a:p>
            <a:r>
              <a:rPr lang="en-US" sz="2400" smtClean="0"/>
              <a:t>Facilitate and expand functional and sustainable regional laboratory networks</a:t>
            </a:r>
          </a:p>
          <a:p>
            <a:r>
              <a:rPr lang="en-US" sz="2400" smtClean="0"/>
              <a:t>Strengthen regional capacities to diagnose pathogens significant to the region and ability to diagnose emerging and unknown pathogens</a:t>
            </a:r>
          </a:p>
          <a:p>
            <a:r>
              <a:rPr lang="en-US" sz="2400" smtClean="0"/>
              <a:t>Expand platform for information sharing and develop mechanism for sharing of biologic materials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275" y="6345238"/>
            <a:ext cx="1943100" cy="452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87" tIns="41143" rIns="82287" bIns="4114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010400" y="5761038"/>
            <a:ext cx="2133600" cy="365125"/>
          </a:xfrm>
          <a:prstGeom prst="rect">
            <a:avLst/>
          </a:prstGeom>
          <a:noFill/>
        </p:spPr>
        <p:txBody>
          <a:bodyPr lIns="91428" tIns="45716" rIns="91428" bIns="45716" anchor="ctr"/>
          <a:lstStyle/>
          <a:p>
            <a:pPr algn="r">
              <a:defRPr/>
            </a:pPr>
            <a:fld id="{79BF0FC6-DB49-44C2-A55A-01B0C4165A45}" type="slidenum">
              <a:rPr lang="fr-FR"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rPr>
              <a:pPr algn="r">
                <a:defRPr/>
              </a:pPr>
              <a:t>9</a:t>
            </a:fld>
            <a:endParaRPr lang="fr-FR" sz="1200" dirty="0">
              <a:solidFill>
                <a:srgbClr val="898989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3747</TotalTime>
  <Words>1121</Words>
  <Application>Microsoft Office PowerPoint</Application>
  <PresentationFormat>On-screen Show (4:3)</PresentationFormat>
  <Paragraphs>246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1_Thème Office</vt:lpstr>
      <vt:lpstr>1_Default Design</vt:lpstr>
      <vt:lpstr>Regional Laboratory Network </vt:lpstr>
      <vt:lpstr>Acknowledgement</vt:lpstr>
      <vt:lpstr>Regional Laboratory Network for Animal Influenza Diagnosis in SE Asia </vt:lpstr>
      <vt:lpstr>Key Outcomes of Regional Laboratory Network for HPAI Diagnosis</vt:lpstr>
      <vt:lpstr>FAO-OIE-WHO Collaboration</vt:lpstr>
      <vt:lpstr>EPT Geographic Coverage </vt:lpstr>
      <vt:lpstr>Emerging Pandemic Threat Program (EPT)</vt:lpstr>
      <vt:lpstr>Slide 8</vt:lpstr>
      <vt:lpstr>SE Asia  Strategy for Regional Laboratory Networking</vt:lpstr>
      <vt:lpstr>IDENTIFY Animal Health Stakeholders Awareness Meeting</vt:lpstr>
      <vt:lpstr>Meeting Background</vt:lpstr>
      <vt:lpstr>Slide 12</vt:lpstr>
      <vt:lpstr>Slide 13</vt:lpstr>
      <vt:lpstr>Prioritization of Animal Diseases</vt:lpstr>
      <vt:lpstr>Slide 15</vt:lpstr>
      <vt:lpstr>Slide 16</vt:lpstr>
      <vt:lpstr>Slide 17</vt:lpstr>
      <vt:lpstr>Slide 18</vt:lpstr>
      <vt:lpstr>Slide 19</vt:lpstr>
      <vt:lpstr>Slide 20</vt:lpstr>
      <vt:lpstr>IDENTIFY in Context of LaoPDR Activities In LaoPDR</vt:lpstr>
      <vt:lpstr>IDENTIFY in Context of LaoPDR  Involving LaoPDR</vt:lpstr>
      <vt:lpstr>IDENTIFY in Context of LaoPDR  LaoPDR can request for support</vt:lpstr>
      <vt:lpstr>Key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FAO ECTAD BAMAKO</dc:creator>
  <cp:lastModifiedBy>FAO</cp:lastModifiedBy>
  <cp:revision>113</cp:revision>
  <dcterms:created xsi:type="dcterms:W3CDTF">2010-09-27T16:49:29Z</dcterms:created>
  <dcterms:modified xsi:type="dcterms:W3CDTF">2011-02-28T02:51:27Z</dcterms:modified>
</cp:coreProperties>
</file>