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3"/>
  </p:notesMasterIdLst>
  <p:sldIdLst>
    <p:sldId id="257" r:id="rId2"/>
    <p:sldId id="534" r:id="rId3"/>
    <p:sldId id="403" r:id="rId4"/>
    <p:sldId id="537" r:id="rId5"/>
    <p:sldId id="404" r:id="rId6"/>
    <p:sldId id="516" r:id="rId7"/>
    <p:sldId id="535" r:id="rId8"/>
    <p:sldId id="536" r:id="rId9"/>
    <p:sldId id="385" r:id="rId10"/>
    <p:sldId id="348" r:id="rId11"/>
    <p:sldId id="386" r:id="rId12"/>
    <p:sldId id="416" r:id="rId13"/>
    <p:sldId id="387" r:id="rId14"/>
    <p:sldId id="533" r:id="rId15"/>
    <p:sldId id="418" r:id="rId16"/>
    <p:sldId id="466" r:id="rId17"/>
    <p:sldId id="481" r:id="rId18"/>
    <p:sldId id="316" r:id="rId19"/>
    <p:sldId id="419" r:id="rId20"/>
    <p:sldId id="423" r:id="rId21"/>
    <p:sldId id="469" r:id="rId22"/>
    <p:sldId id="526" r:id="rId23"/>
    <p:sldId id="519" r:id="rId24"/>
    <p:sldId id="524" r:id="rId25"/>
    <p:sldId id="475" r:id="rId26"/>
    <p:sldId id="471" r:id="rId27"/>
    <p:sldId id="468" r:id="rId28"/>
    <p:sldId id="474" r:id="rId29"/>
    <p:sldId id="467" r:id="rId30"/>
    <p:sldId id="527" r:id="rId31"/>
    <p:sldId id="473" r:id="rId32"/>
    <p:sldId id="478" r:id="rId33"/>
    <p:sldId id="479" r:id="rId34"/>
    <p:sldId id="482" r:id="rId35"/>
    <p:sldId id="483" r:id="rId36"/>
    <p:sldId id="484" r:id="rId37"/>
    <p:sldId id="529" r:id="rId38"/>
    <p:sldId id="486" r:id="rId39"/>
    <p:sldId id="514" r:id="rId40"/>
    <p:sldId id="489" r:id="rId41"/>
    <p:sldId id="490" r:id="rId42"/>
    <p:sldId id="491" r:id="rId43"/>
    <p:sldId id="492" r:id="rId44"/>
    <p:sldId id="493" r:id="rId45"/>
    <p:sldId id="494" r:id="rId46"/>
    <p:sldId id="528" r:id="rId47"/>
    <p:sldId id="496" r:id="rId48"/>
    <p:sldId id="498" r:id="rId49"/>
    <p:sldId id="499" r:id="rId50"/>
    <p:sldId id="500" r:id="rId51"/>
    <p:sldId id="506" r:id="rId52"/>
    <p:sldId id="507" r:id="rId53"/>
    <p:sldId id="508" r:id="rId54"/>
    <p:sldId id="509" r:id="rId55"/>
    <p:sldId id="531" r:id="rId56"/>
    <p:sldId id="515" r:id="rId57"/>
    <p:sldId id="530" r:id="rId58"/>
    <p:sldId id="510" r:id="rId59"/>
    <p:sldId id="532" r:id="rId60"/>
    <p:sldId id="511" r:id="rId61"/>
    <p:sldId id="512"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Heath" initials="a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6127" autoAdjust="0"/>
  </p:normalViewPr>
  <p:slideViewPr>
    <p:cSldViewPr>
      <p:cViewPr varScale="1">
        <p:scale>
          <a:sx n="71" d="100"/>
          <a:sy n="71" d="100"/>
        </p:scale>
        <p:origin x="-486" y="-108"/>
      </p:cViewPr>
      <p:guideLst>
        <p:guide orient="horz" pos="2160"/>
        <p:guide pos="2880"/>
      </p:guideLst>
    </p:cSldViewPr>
  </p:slideViewPr>
  <p:outlineViewPr>
    <p:cViewPr>
      <p:scale>
        <a:sx n="33" d="100"/>
        <a:sy n="33" d="100"/>
      </p:scale>
      <p:origin x="0" y="637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AF4AE-A8C4-4E4E-9FD0-B13B3A5E21B2}" type="doc">
      <dgm:prSet loTypeId="urn:microsoft.com/office/officeart/2005/8/layout/pyramid1" loCatId="pyramid" qsTypeId="urn:microsoft.com/office/officeart/2005/8/quickstyle/simple1" qsCatId="simple" csTypeId="urn:microsoft.com/office/officeart/2005/8/colors/accent1_2" csCatId="accent1" phldr="1"/>
      <dgm:spPr/>
    </dgm:pt>
    <dgm:pt modelId="{C7031F8A-21D6-4801-968A-73D8204A8948}">
      <dgm:prSet phldrT="[Text]" custT="1"/>
      <dgm:spPr>
        <a:solidFill>
          <a:schemeClr val="accent2"/>
        </a:solidFill>
      </dgm:spPr>
      <dgm:t>
        <a:bodyPr bIns="91440" anchor="b"/>
        <a:lstStyle/>
        <a:p>
          <a:r>
            <a:rPr lang="en-GB" sz="2000" dirty="0" smtClean="0"/>
            <a:t>SA</a:t>
          </a:r>
          <a:endParaRPr lang="en-GB" sz="1200" dirty="0"/>
        </a:p>
      </dgm:t>
    </dgm:pt>
    <dgm:pt modelId="{A353CDE9-180B-410F-B363-F7D9928F850B}" type="parTrans" cxnId="{5C345F31-5927-4E8A-8467-99829A28A65E}">
      <dgm:prSet/>
      <dgm:spPr/>
      <dgm:t>
        <a:bodyPr/>
        <a:lstStyle/>
        <a:p>
          <a:endParaRPr lang="en-GB"/>
        </a:p>
      </dgm:t>
    </dgm:pt>
    <dgm:pt modelId="{43AC5F1D-C7DA-4070-82E3-2EAC572137B6}" type="sibTrans" cxnId="{5C345F31-5927-4E8A-8467-99829A28A65E}">
      <dgm:prSet/>
      <dgm:spPr/>
      <dgm:t>
        <a:bodyPr/>
        <a:lstStyle/>
        <a:p>
          <a:endParaRPr lang="en-GB"/>
        </a:p>
      </dgm:t>
    </dgm:pt>
    <dgm:pt modelId="{A5E1C7BA-0CD8-4FC8-A066-67E436A178FB}">
      <dgm:prSet phldrT="[Text]" custT="1"/>
      <dgm:spPr>
        <a:solidFill>
          <a:srgbClr val="92D050"/>
        </a:solidFill>
      </dgm:spPr>
      <dgm:t>
        <a:bodyPr/>
        <a:lstStyle/>
        <a:p>
          <a:r>
            <a:rPr lang="en-GB" sz="2400" dirty="0" smtClean="0"/>
            <a:t>Esteem</a:t>
          </a:r>
          <a:endParaRPr lang="en-GB" sz="1500" dirty="0"/>
        </a:p>
      </dgm:t>
    </dgm:pt>
    <dgm:pt modelId="{2250A227-7AA7-4267-960B-E9DCECAD1379}" type="parTrans" cxnId="{61BD991D-E7DD-49CD-9C48-FFA7272112B3}">
      <dgm:prSet/>
      <dgm:spPr/>
      <dgm:t>
        <a:bodyPr/>
        <a:lstStyle/>
        <a:p>
          <a:endParaRPr lang="en-GB"/>
        </a:p>
      </dgm:t>
    </dgm:pt>
    <dgm:pt modelId="{F8D47DDD-FA1C-49AC-AA3E-CEEAF34AF690}" type="sibTrans" cxnId="{61BD991D-E7DD-49CD-9C48-FFA7272112B3}">
      <dgm:prSet/>
      <dgm:spPr/>
      <dgm:t>
        <a:bodyPr/>
        <a:lstStyle/>
        <a:p>
          <a:endParaRPr lang="en-GB"/>
        </a:p>
      </dgm:t>
    </dgm:pt>
    <dgm:pt modelId="{497EA3B9-9533-4AE7-BD4C-B867B2D408B4}">
      <dgm:prSet phldrT="[Text]" custT="1"/>
      <dgm:spPr>
        <a:solidFill>
          <a:schemeClr val="accent4">
            <a:lumMod val="75000"/>
          </a:schemeClr>
        </a:solidFill>
      </dgm:spPr>
      <dgm:t>
        <a:bodyPr/>
        <a:lstStyle/>
        <a:p>
          <a:r>
            <a:rPr lang="en-GB" sz="2400" dirty="0" smtClean="0"/>
            <a:t>Social Needs</a:t>
          </a:r>
          <a:endParaRPr lang="en-GB" sz="2400" dirty="0"/>
        </a:p>
      </dgm:t>
    </dgm:pt>
    <dgm:pt modelId="{B0B989C7-1FE9-419C-9310-569443C5475F}" type="parTrans" cxnId="{AE94AD15-8F93-4FE2-B850-AFF2E082D59E}">
      <dgm:prSet/>
      <dgm:spPr/>
      <dgm:t>
        <a:bodyPr/>
        <a:lstStyle/>
        <a:p>
          <a:endParaRPr lang="en-GB"/>
        </a:p>
      </dgm:t>
    </dgm:pt>
    <dgm:pt modelId="{68597A12-CE58-4D6E-BF9C-21761B0858AE}" type="sibTrans" cxnId="{AE94AD15-8F93-4FE2-B850-AFF2E082D59E}">
      <dgm:prSet/>
      <dgm:spPr/>
      <dgm:t>
        <a:bodyPr/>
        <a:lstStyle/>
        <a:p>
          <a:endParaRPr lang="en-GB"/>
        </a:p>
      </dgm:t>
    </dgm:pt>
    <dgm:pt modelId="{D07A7F39-22B4-4B95-B94F-F91746AFA8CE}">
      <dgm:prSet custT="1"/>
      <dgm:spPr/>
      <dgm:t>
        <a:bodyPr/>
        <a:lstStyle/>
        <a:p>
          <a:r>
            <a:rPr lang="en-GB" sz="2800" dirty="0" smtClean="0"/>
            <a:t>Safety Needs</a:t>
          </a:r>
          <a:endParaRPr lang="en-GB" sz="2800" dirty="0"/>
        </a:p>
      </dgm:t>
    </dgm:pt>
    <dgm:pt modelId="{2BA23B54-42FA-4BEB-BF20-FBD8CF7C114B}" type="parTrans" cxnId="{2EC3EABD-C432-4875-8CA3-05BEC645C478}">
      <dgm:prSet/>
      <dgm:spPr/>
      <dgm:t>
        <a:bodyPr/>
        <a:lstStyle/>
        <a:p>
          <a:endParaRPr lang="en-GB"/>
        </a:p>
      </dgm:t>
    </dgm:pt>
    <dgm:pt modelId="{A1F7A175-02B1-4FBC-A965-718F10405D57}" type="sibTrans" cxnId="{2EC3EABD-C432-4875-8CA3-05BEC645C478}">
      <dgm:prSet/>
      <dgm:spPr/>
      <dgm:t>
        <a:bodyPr/>
        <a:lstStyle/>
        <a:p>
          <a:endParaRPr lang="en-GB"/>
        </a:p>
      </dgm:t>
    </dgm:pt>
    <dgm:pt modelId="{2C7C6FE9-3AB5-4143-8A5A-5648D8E8EAF1}">
      <dgm:prSet custT="1"/>
      <dgm:spPr>
        <a:solidFill>
          <a:schemeClr val="accent6">
            <a:lumMod val="75000"/>
          </a:schemeClr>
        </a:solidFill>
      </dgm:spPr>
      <dgm:t>
        <a:bodyPr/>
        <a:lstStyle/>
        <a:p>
          <a:r>
            <a:rPr lang="en-GB" sz="2800" dirty="0" smtClean="0"/>
            <a:t>Physiological Needs</a:t>
          </a:r>
          <a:endParaRPr lang="en-GB" sz="2800" dirty="0"/>
        </a:p>
      </dgm:t>
    </dgm:pt>
    <dgm:pt modelId="{457D3C8D-C18F-4727-A199-B566D0D849B7}" type="parTrans" cxnId="{6D9489AB-3957-4862-B59D-9759C396E8E9}">
      <dgm:prSet/>
      <dgm:spPr/>
      <dgm:t>
        <a:bodyPr/>
        <a:lstStyle/>
        <a:p>
          <a:endParaRPr lang="en-GB"/>
        </a:p>
      </dgm:t>
    </dgm:pt>
    <dgm:pt modelId="{9683E33E-D0BE-4E44-8A23-A40ED2E01E76}" type="sibTrans" cxnId="{6D9489AB-3957-4862-B59D-9759C396E8E9}">
      <dgm:prSet/>
      <dgm:spPr/>
      <dgm:t>
        <a:bodyPr/>
        <a:lstStyle/>
        <a:p>
          <a:endParaRPr lang="en-GB"/>
        </a:p>
      </dgm:t>
    </dgm:pt>
    <dgm:pt modelId="{10972A1B-16FD-4899-A541-D8BB5D5BD476}" type="pres">
      <dgm:prSet presAssocID="{066AF4AE-A8C4-4E4E-9FD0-B13B3A5E21B2}" presName="Name0" presStyleCnt="0">
        <dgm:presLayoutVars>
          <dgm:dir/>
          <dgm:animLvl val="lvl"/>
          <dgm:resizeHandles val="exact"/>
        </dgm:presLayoutVars>
      </dgm:prSet>
      <dgm:spPr/>
    </dgm:pt>
    <dgm:pt modelId="{08E8F173-4A05-4A16-95C6-DEA9937C9414}" type="pres">
      <dgm:prSet presAssocID="{C7031F8A-21D6-4801-968A-73D8204A8948}" presName="Name8" presStyleCnt="0"/>
      <dgm:spPr/>
    </dgm:pt>
    <dgm:pt modelId="{A22E60DC-5B47-486D-8600-440F10472E57}" type="pres">
      <dgm:prSet presAssocID="{C7031F8A-21D6-4801-968A-73D8204A8948}" presName="level" presStyleLbl="node1" presStyleIdx="0" presStyleCnt="5">
        <dgm:presLayoutVars>
          <dgm:chMax val="1"/>
          <dgm:bulletEnabled val="1"/>
        </dgm:presLayoutVars>
      </dgm:prSet>
      <dgm:spPr/>
      <dgm:t>
        <a:bodyPr/>
        <a:lstStyle/>
        <a:p>
          <a:endParaRPr lang="en-GB"/>
        </a:p>
      </dgm:t>
    </dgm:pt>
    <dgm:pt modelId="{651BB8F1-F041-4C69-AAB2-BA8EA48360F1}" type="pres">
      <dgm:prSet presAssocID="{C7031F8A-21D6-4801-968A-73D8204A8948}" presName="levelTx" presStyleLbl="revTx" presStyleIdx="0" presStyleCnt="0">
        <dgm:presLayoutVars>
          <dgm:chMax val="1"/>
          <dgm:bulletEnabled val="1"/>
        </dgm:presLayoutVars>
      </dgm:prSet>
      <dgm:spPr/>
      <dgm:t>
        <a:bodyPr/>
        <a:lstStyle/>
        <a:p>
          <a:endParaRPr lang="en-GB"/>
        </a:p>
      </dgm:t>
    </dgm:pt>
    <dgm:pt modelId="{8E1C7C2D-D605-46C2-BB4B-861A5134A97E}" type="pres">
      <dgm:prSet presAssocID="{A5E1C7BA-0CD8-4FC8-A066-67E436A178FB}" presName="Name8" presStyleCnt="0"/>
      <dgm:spPr/>
    </dgm:pt>
    <dgm:pt modelId="{335F6295-06B2-452D-8653-2CA7C1883F66}" type="pres">
      <dgm:prSet presAssocID="{A5E1C7BA-0CD8-4FC8-A066-67E436A178FB}" presName="level" presStyleLbl="node1" presStyleIdx="1" presStyleCnt="5">
        <dgm:presLayoutVars>
          <dgm:chMax val="1"/>
          <dgm:bulletEnabled val="1"/>
        </dgm:presLayoutVars>
      </dgm:prSet>
      <dgm:spPr/>
      <dgm:t>
        <a:bodyPr/>
        <a:lstStyle/>
        <a:p>
          <a:endParaRPr lang="en-GB"/>
        </a:p>
      </dgm:t>
    </dgm:pt>
    <dgm:pt modelId="{606741FF-34EB-4841-A255-C9A15F955112}" type="pres">
      <dgm:prSet presAssocID="{A5E1C7BA-0CD8-4FC8-A066-67E436A178FB}" presName="levelTx" presStyleLbl="revTx" presStyleIdx="0" presStyleCnt="0">
        <dgm:presLayoutVars>
          <dgm:chMax val="1"/>
          <dgm:bulletEnabled val="1"/>
        </dgm:presLayoutVars>
      </dgm:prSet>
      <dgm:spPr/>
      <dgm:t>
        <a:bodyPr/>
        <a:lstStyle/>
        <a:p>
          <a:endParaRPr lang="en-GB"/>
        </a:p>
      </dgm:t>
    </dgm:pt>
    <dgm:pt modelId="{DEA782D7-917A-4A90-881B-799DEF32BE39}" type="pres">
      <dgm:prSet presAssocID="{497EA3B9-9533-4AE7-BD4C-B867B2D408B4}" presName="Name8" presStyleCnt="0"/>
      <dgm:spPr/>
    </dgm:pt>
    <dgm:pt modelId="{0702BDF5-20F8-460F-B401-1550CF4DA9D6}" type="pres">
      <dgm:prSet presAssocID="{497EA3B9-9533-4AE7-BD4C-B867B2D408B4}" presName="level" presStyleLbl="node1" presStyleIdx="2" presStyleCnt="5">
        <dgm:presLayoutVars>
          <dgm:chMax val="1"/>
          <dgm:bulletEnabled val="1"/>
        </dgm:presLayoutVars>
      </dgm:prSet>
      <dgm:spPr/>
      <dgm:t>
        <a:bodyPr/>
        <a:lstStyle/>
        <a:p>
          <a:endParaRPr lang="en-GB"/>
        </a:p>
      </dgm:t>
    </dgm:pt>
    <dgm:pt modelId="{0CE3D85F-B007-4096-BE8A-C1EE75C60B28}" type="pres">
      <dgm:prSet presAssocID="{497EA3B9-9533-4AE7-BD4C-B867B2D408B4}" presName="levelTx" presStyleLbl="revTx" presStyleIdx="0" presStyleCnt="0">
        <dgm:presLayoutVars>
          <dgm:chMax val="1"/>
          <dgm:bulletEnabled val="1"/>
        </dgm:presLayoutVars>
      </dgm:prSet>
      <dgm:spPr/>
      <dgm:t>
        <a:bodyPr/>
        <a:lstStyle/>
        <a:p>
          <a:endParaRPr lang="en-GB"/>
        </a:p>
      </dgm:t>
    </dgm:pt>
    <dgm:pt modelId="{6DC32B37-5126-4CFC-97B5-BC5619799B47}" type="pres">
      <dgm:prSet presAssocID="{D07A7F39-22B4-4B95-B94F-F91746AFA8CE}" presName="Name8" presStyleCnt="0"/>
      <dgm:spPr/>
    </dgm:pt>
    <dgm:pt modelId="{FAECF3F7-9014-424C-8561-C1B5981852C8}" type="pres">
      <dgm:prSet presAssocID="{D07A7F39-22B4-4B95-B94F-F91746AFA8CE}" presName="level" presStyleLbl="node1" presStyleIdx="3" presStyleCnt="5" custLinFactNeighborX="181" custLinFactNeighborY="0">
        <dgm:presLayoutVars>
          <dgm:chMax val="1"/>
          <dgm:bulletEnabled val="1"/>
        </dgm:presLayoutVars>
      </dgm:prSet>
      <dgm:spPr/>
      <dgm:t>
        <a:bodyPr/>
        <a:lstStyle/>
        <a:p>
          <a:endParaRPr lang="en-GB"/>
        </a:p>
      </dgm:t>
    </dgm:pt>
    <dgm:pt modelId="{25723A7E-03CD-4B46-B779-E63E00289C00}" type="pres">
      <dgm:prSet presAssocID="{D07A7F39-22B4-4B95-B94F-F91746AFA8CE}" presName="levelTx" presStyleLbl="revTx" presStyleIdx="0" presStyleCnt="0">
        <dgm:presLayoutVars>
          <dgm:chMax val="1"/>
          <dgm:bulletEnabled val="1"/>
        </dgm:presLayoutVars>
      </dgm:prSet>
      <dgm:spPr/>
      <dgm:t>
        <a:bodyPr/>
        <a:lstStyle/>
        <a:p>
          <a:endParaRPr lang="en-GB"/>
        </a:p>
      </dgm:t>
    </dgm:pt>
    <dgm:pt modelId="{1C2BC781-F708-43D0-862B-A35669A89540}" type="pres">
      <dgm:prSet presAssocID="{2C7C6FE9-3AB5-4143-8A5A-5648D8E8EAF1}" presName="Name8" presStyleCnt="0"/>
      <dgm:spPr/>
    </dgm:pt>
    <dgm:pt modelId="{5728382E-BE20-4FC3-BD8B-B2100ACAB370}" type="pres">
      <dgm:prSet presAssocID="{2C7C6FE9-3AB5-4143-8A5A-5648D8E8EAF1}" presName="level" presStyleLbl="node1" presStyleIdx="4" presStyleCnt="5">
        <dgm:presLayoutVars>
          <dgm:chMax val="1"/>
          <dgm:bulletEnabled val="1"/>
        </dgm:presLayoutVars>
      </dgm:prSet>
      <dgm:spPr/>
      <dgm:t>
        <a:bodyPr/>
        <a:lstStyle/>
        <a:p>
          <a:endParaRPr lang="en-GB"/>
        </a:p>
      </dgm:t>
    </dgm:pt>
    <dgm:pt modelId="{BCF20DD5-9499-441C-81C8-4923E324363B}" type="pres">
      <dgm:prSet presAssocID="{2C7C6FE9-3AB5-4143-8A5A-5648D8E8EAF1}" presName="levelTx" presStyleLbl="revTx" presStyleIdx="0" presStyleCnt="0">
        <dgm:presLayoutVars>
          <dgm:chMax val="1"/>
          <dgm:bulletEnabled val="1"/>
        </dgm:presLayoutVars>
      </dgm:prSet>
      <dgm:spPr/>
      <dgm:t>
        <a:bodyPr/>
        <a:lstStyle/>
        <a:p>
          <a:endParaRPr lang="en-GB"/>
        </a:p>
      </dgm:t>
    </dgm:pt>
  </dgm:ptLst>
  <dgm:cxnLst>
    <dgm:cxn modelId="{58E6BA5F-7C01-4602-829A-47E83E2C6DCE}" type="presOf" srcId="{C7031F8A-21D6-4801-968A-73D8204A8948}" destId="{651BB8F1-F041-4C69-AAB2-BA8EA48360F1}" srcOrd="1" destOrd="0" presId="urn:microsoft.com/office/officeart/2005/8/layout/pyramid1"/>
    <dgm:cxn modelId="{6D9489AB-3957-4862-B59D-9759C396E8E9}" srcId="{066AF4AE-A8C4-4E4E-9FD0-B13B3A5E21B2}" destId="{2C7C6FE9-3AB5-4143-8A5A-5648D8E8EAF1}" srcOrd="4" destOrd="0" parTransId="{457D3C8D-C18F-4727-A199-B566D0D849B7}" sibTransId="{9683E33E-D0BE-4E44-8A23-A40ED2E01E76}"/>
    <dgm:cxn modelId="{5C345F31-5927-4E8A-8467-99829A28A65E}" srcId="{066AF4AE-A8C4-4E4E-9FD0-B13B3A5E21B2}" destId="{C7031F8A-21D6-4801-968A-73D8204A8948}" srcOrd="0" destOrd="0" parTransId="{A353CDE9-180B-410F-B363-F7D9928F850B}" sibTransId="{43AC5F1D-C7DA-4070-82E3-2EAC572137B6}"/>
    <dgm:cxn modelId="{FD54A654-EBF3-408A-8B3D-B669D8A26F63}" type="presOf" srcId="{C7031F8A-21D6-4801-968A-73D8204A8948}" destId="{A22E60DC-5B47-486D-8600-440F10472E57}" srcOrd="0" destOrd="0" presId="urn:microsoft.com/office/officeart/2005/8/layout/pyramid1"/>
    <dgm:cxn modelId="{BA371D8A-B52D-4725-9A39-C26898C47128}" type="presOf" srcId="{A5E1C7BA-0CD8-4FC8-A066-67E436A178FB}" destId="{335F6295-06B2-452D-8653-2CA7C1883F66}" srcOrd="0" destOrd="0" presId="urn:microsoft.com/office/officeart/2005/8/layout/pyramid1"/>
    <dgm:cxn modelId="{2EC3EABD-C432-4875-8CA3-05BEC645C478}" srcId="{066AF4AE-A8C4-4E4E-9FD0-B13B3A5E21B2}" destId="{D07A7F39-22B4-4B95-B94F-F91746AFA8CE}" srcOrd="3" destOrd="0" parTransId="{2BA23B54-42FA-4BEB-BF20-FBD8CF7C114B}" sibTransId="{A1F7A175-02B1-4FBC-A965-718F10405D57}"/>
    <dgm:cxn modelId="{3BC991EB-4C26-4E8F-B6D3-51A7BDEC386A}" type="presOf" srcId="{497EA3B9-9533-4AE7-BD4C-B867B2D408B4}" destId="{0702BDF5-20F8-460F-B401-1550CF4DA9D6}" srcOrd="0" destOrd="0" presId="urn:microsoft.com/office/officeart/2005/8/layout/pyramid1"/>
    <dgm:cxn modelId="{A9778F64-974E-4E97-8079-0DFFBDB63940}" type="presOf" srcId="{2C7C6FE9-3AB5-4143-8A5A-5648D8E8EAF1}" destId="{BCF20DD5-9499-441C-81C8-4923E324363B}" srcOrd="1" destOrd="0" presId="urn:microsoft.com/office/officeart/2005/8/layout/pyramid1"/>
    <dgm:cxn modelId="{ABD5C066-7EA4-42F4-8BD8-7C0192AAEC7D}" type="presOf" srcId="{2C7C6FE9-3AB5-4143-8A5A-5648D8E8EAF1}" destId="{5728382E-BE20-4FC3-BD8B-B2100ACAB370}" srcOrd="0" destOrd="0" presId="urn:microsoft.com/office/officeart/2005/8/layout/pyramid1"/>
    <dgm:cxn modelId="{AE94AD15-8F93-4FE2-B850-AFF2E082D59E}" srcId="{066AF4AE-A8C4-4E4E-9FD0-B13B3A5E21B2}" destId="{497EA3B9-9533-4AE7-BD4C-B867B2D408B4}" srcOrd="2" destOrd="0" parTransId="{B0B989C7-1FE9-419C-9310-569443C5475F}" sibTransId="{68597A12-CE58-4D6E-BF9C-21761B0858AE}"/>
    <dgm:cxn modelId="{A0FB1F64-122E-4CED-A4B5-E0872DCD230C}" type="presOf" srcId="{A5E1C7BA-0CD8-4FC8-A066-67E436A178FB}" destId="{606741FF-34EB-4841-A255-C9A15F955112}" srcOrd="1" destOrd="0" presId="urn:microsoft.com/office/officeart/2005/8/layout/pyramid1"/>
    <dgm:cxn modelId="{4E2538DC-6ECE-485C-8C35-2ECB3E5F6862}" type="presOf" srcId="{497EA3B9-9533-4AE7-BD4C-B867B2D408B4}" destId="{0CE3D85F-B007-4096-BE8A-C1EE75C60B28}" srcOrd="1" destOrd="0" presId="urn:microsoft.com/office/officeart/2005/8/layout/pyramid1"/>
    <dgm:cxn modelId="{27EE0EBE-7FAB-4D9D-9449-9D7062976F51}" type="presOf" srcId="{D07A7F39-22B4-4B95-B94F-F91746AFA8CE}" destId="{25723A7E-03CD-4B46-B779-E63E00289C00}" srcOrd="1" destOrd="0" presId="urn:microsoft.com/office/officeart/2005/8/layout/pyramid1"/>
    <dgm:cxn modelId="{18117A82-F0DA-41E2-9E26-C9EDA55F1DC4}" type="presOf" srcId="{066AF4AE-A8C4-4E4E-9FD0-B13B3A5E21B2}" destId="{10972A1B-16FD-4899-A541-D8BB5D5BD476}" srcOrd="0" destOrd="0" presId="urn:microsoft.com/office/officeart/2005/8/layout/pyramid1"/>
    <dgm:cxn modelId="{61BD991D-E7DD-49CD-9C48-FFA7272112B3}" srcId="{066AF4AE-A8C4-4E4E-9FD0-B13B3A5E21B2}" destId="{A5E1C7BA-0CD8-4FC8-A066-67E436A178FB}" srcOrd="1" destOrd="0" parTransId="{2250A227-7AA7-4267-960B-E9DCECAD1379}" sibTransId="{F8D47DDD-FA1C-49AC-AA3E-CEEAF34AF690}"/>
    <dgm:cxn modelId="{E2F4253E-CC88-40FA-B6BA-572DACA0FEA4}" type="presOf" srcId="{D07A7F39-22B4-4B95-B94F-F91746AFA8CE}" destId="{FAECF3F7-9014-424C-8561-C1B5981852C8}" srcOrd="0" destOrd="0" presId="urn:microsoft.com/office/officeart/2005/8/layout/pyramid1"/>
    <dgm:cxn modelId="{63120F42-BDD2-4C8E-91CA-21EA0E927475}" type="presParOf" srcId="{10972A1B-16FD-4899-A541-D8BB5D5BD476}" destId="{08E8F173-4A05-4A16-95C6-DEA9937C9414}" srcOrd="0" destOrd="0" presId="urn:microsoft.com/office/officeart/2005/8/layout/pyramid1"/>
    <dgm:cxn modelId="{FAFF273E-1584-474E-BD3F-042167FA1F82}" type="presParOf" srcId="{08E8F173-4A05-4A16-95C6-DEA9937C9414}" destId="{A22E60DC-5B47-486D-8600-440F10472E57}" srcOrd="0" destOrd="0" presId="urn:microsoft.com/office/officeart/2005/8/layout/pyramid1"/>
    <dgm:cxn modelId="{74F3798C-B04A-4AEA-A207-E2669DD9B8A2}" type="presParOf" srcId="{08E8F173-4A05-4A16-95C6-DEA9937C9414}" destId="{651BB8F1-F041-4C69-AAB2-BA8EA48360F1}" srcOrd="1" destOrd="0" presId="urn:microsoft.com/office/officeart/2005/8/layout/pyramid1"/>
    <dgm:cxn modelId="{253AEDB0-F405-4DAE-A81A-AA58CAA5EA1B}" type="presParOf" srcId="{10972A1B-16FD-4899-A541-D8BB5D5BD476}" destId="{8E1C7C2D-D605-46C2-BB4B-861A5134A97E}" srcOrd="1" destOrd="0" presId="urn:microsoft.com/office/officeart/2005/8/layout/pyramid1"/>
    <dgm:cxn modelId="{AC6E9389-5BCA-4F60-B6E7-12E2D4AB2DBB}" type="presParOf" srcId="{8E1C7C2D-D605-46C2-BB4B-861A5134A97E}" destId="{335F6295-06B2-452D-8653-2CA7C1883F66}" srcOrd="0" destOrd="0" presId="urn:microsoft.com/office/officeart/2005/8/layout/pyramid1"/>
    <dgm:cxn modelId="{9CA9F110-D880-4FD0-9F3E-D6475A8DA630}" type="presParOf" srcId="{8E1C7C2D-D605-46C2-BB4B-861A5134A97E}" destId="{606741FF-34EB-4841-A255-C9A15F955112}" srcOrd="1" destOrd="0" presId="urn:microsoft.com/office/officeart/2005/8/layout/pyramid1"/>
    <dgm:cxn modelId="{AC5121A5-DE55-47AD-A736-750E51B48D87}" type="presParOf" srcId="{10972A1B-16FD-4899-A541-D8BB5D5BD476}" destId="{DEA782D7-917A-4A90-881B-799DEF32BE39}" srcOrd="2" destOrd="0" presId="urn:microsoft.com/office/officeart/2005/8/layout/pyramid1"/>
    <dgm:cxn modelId="{6C91EF9E-3891-4500-B351-3DEB9DE831C1}" type="presParOf" srcId="{DEA782D7-917A-4A90-881B-799DEF32BE39}" destId="{0702BDF5-20F8-460F-B401-1550CF4DA9D6}" srcOrd="0" destOrd="0" presId="urn:microsoft.com/office/officeart/2005/8/layout/pyramid1"/>
    <dgm:cxn modelId="{2EFBD5F5-B4A3-423A-AAD5-C9E6A0219AE3}" type="presParOf" srcId="{DEA782D7-917A-4A90-881B-799DEF32BE39}" destId="{0CE3D85F-B007-4096-BE8A-C1EE75C60B28}" srcOrd="1" destOrd="0" presId="urn:microsoft.com/office/officeart/2005/8/layout/pyramid1"/>
    <dgm:cxn modelId="{8EA0E0D0-52DD-4DD1-98B5-4F58E245AF67}" type="presParOf" srcId="{10972A1B-16FD-4899-A541-D8BB5D5BD476}" destId="{6DC32B37-5126-4CFC-97B5-BC5619799B47}" srcOrd="3" destOrd="0" presId="urn:microsoft.com/office/officeart/2005/8/layout/pyramid1"/>
    <dgm:cxn modelId="{56F2A70F-879B-40C1-A73B-D04D3623BB90}" type="presParOf" srcId="{6DC32B37-5126-4CFC-97B5-BC5619799B47}" destId="{FAECF3F7-9014-424C-8561-C1B5981852C8}" srcOrd="0" destOrd="0" presId="urn:microsoft.com/office/officeart/2005/8/layout/pyramid1"/>
    <dgm:cxn modelId="{D048B6E7-47C7-423F-A28A-250083EF369C}" type="presParOf" srcId="{6DC32B37-5126-4CFC-97B5-BC5619799B47}" destId="{25723A7E-03CD-4B46-B779-E63E00289C00}" srcOrd="1" destOrd="0" presId="urn:microsoft.com/office/officeart/2005/8/layout/pyramid1"/>
    <dgm:cxn modelId="{02AD0B1D-0724-4F6A-B565-E39E25971E3D}" type="presParOf" srcId="{10972A1B-16FD-4899-A541-D8BB5D5BD476}" destId="{1C2BC781-F708-43D0-862B-A35669A89540}" srcOrd="4" destOrd="0" presId="urn:microsoft.com/office/officeart/2005/8/layout/pyramid1"/>
    <dgm:cxn modelId="{1D928A7A-278F-4D94-BEB9-F9F8C9DDA683}" type="presParOf" srcId="{1C2BC781-F708-43D0-862B-A35669A89540}" destId="{5728382E-BE20-4FC3-BD8B-B2100ACAB370}" srcOrd="0" destOrd="0" presId="urn:microsoft.com/office/officeart/2005/8/layout/pyramid1"/>
    <dgm:cxn modelId="{CD99E456-349F-48F6-B6E1-CC1B110E3BC1}" type="presParOf" srcId="{1C2BC781-F708-43D0-862B-A35669A89540}" destId="{BCF20DD5-9499-441C-81C8-4923E324363B}"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6AF4AE-A8C4-4E4E-9FD0-B13B3A5E21B2}" type="doc">
      <dgm:prSet loTypeId="urn:microsoft.com/office/officeart/2005/8/layout/pyramid1" loCatId="pyramid" qsTypeId="urn:microsoft.com/office/officeart/2005/8/quickstyle/simple1" qsCatId="simple" csTypeId="urn:microsoft.com/office/officeart/2005/8/colors/accent1_2" csCatId="accent1" phldr="1"/>
      <dgm:spPr/>
    </dgm:pt>
    <dgm:pt modelId="{C7031F8A-21D6-4801-968A-73D8204A8948}">
      <dgm:prSet phldrT="[Text]" custT="1"/>
      <dgm:spPr>
        <a:solidFill>
          <a:schemeClr val="accent2"/>
        </a:solidFill>
      </dgm:spPr>
      <dgm:t>
        <a:bodyPr bIns="91440" anchor="b"/>
        <a:lstStyle/>
        <a:p>
          <a:r>
            <a:rPr lang="en-GB" sz="2000" dirty="0" smtClean="0"/>
            <a:t>SA</a:t>
          </a:r>
          <a:endParaRPr lang="en-GB" sz="1200" dirty="0"/>
        </a:p>
      </dgm:t>
    </dgm:pt>
    <dgm:pt modelId="{A353CDE9-180B-410F-B363-F7D9928F850B}" type="parTrans" cxnId="{5C345F31-5927-4E8A-8467-99829A28A65E}">
      <dgm:prSet/>
      <dgm:spPr/>
      <dgm:t>
        <a:bodyPr/>
        <a:lstStyle/>
        <a:p>
          <a:endParaRPr lang="en-GB"/>
        </a:p>
      </dgm:t>
    </dgm:pt>
    <dgm:pt modelId="{43AC5F1D-C7DA-4070-82E3-2EAC572137B6}" type="sibTrans" cxnId="{5C345F31-5927-4E8A-8467-99829A28A65E}">
      <dgm:prSet/>
      <dgm:spPr/>
      <dgm:t>
        <a:bodyPr/>
        <a:lstStyle/>
        <a:p>
          <a:endParaRPr lang="en-GB"/>
        </a:p>
      </dgm:t>
    </dgm:pt>
    <dgm:pt modelId="{A5E1C7BA-0CD8-4FC8-A066-67E436A178FB}">
      <dgm:prSet phldrT="[Text]" custT="1"/>
      <dgm:spPr>
        <a:solidFill>
          <a:srgbClr val="92D050"/>
        </a:solidFill>
      </dgm:spPr>
      <dgm:t>
        <a:bodyPr/>
        <a:lstStyle/>
        <a:p>
          <a:r>
            <a:rPr lang="en-GB" sz="2400" dirty="0" smtClean="0"/>
            <a:t>Esteem</a:t>
          </a:r>
          <a:endParaRPr lang="en-GB" sz="1500" dirty="0"/>
        </a:p>
      </dgm:t>
    </dgm:pt>
    <dgm:pt modelId="{2250A227-7AA7-4267-960B-E9DCECAD1379}" type="parTrans" cxnId="{61BD991D-E7DD-49CD-9C48-FFA7272112B3}">
      <dgm:prSet/>
      <dgm:spPr/>
      <dgm:t>
        <a:bodyPr/>
        <a:lstStyle/>
        <a:p>
          <a:endParaRPr lang="en-GB"/>
        </a:p>
      </dgm:t>
    </dgm:pt>
    <dgm:pt modelId="{F8D47DDD-FA1C-49AC-AA3E-CEEAF34AF690}" type="sibTrans" cxnId="{61BD991D-E7DD-49CD-9C48-FFA7272112B3}">
      <dgm:prSet/>
      <dgm:spPr/>
      <dgm:t>
        <a:bodyPr/>
        <a:lstStyle/>
        <a:p>
          <a:endParaRPr lang="en-GB"/>
        </a:p>
      </dgm:t>
    </dgm:pt>
    <dgm:pt modelId="{497EA3B9-9533-4AE7-BD4C-B867B2D408B4}">
      <dgm:prSet phldrT="[Text]" custT="1"/>
      <dgm:spPr>
        <a:solidFill>
          <a:schemeClr val="accent4">
            <a:lumMod val="75000"/>
          </a:schemeClr>
        </a:solidFill>
      </dgm:spPr>
      <dgm:t>
        <a:bodyPr/>
        <a:lstStyle/>
        <a:p>
          <a:r>
            <a:rPr lang="en-GB" sz="2400" dirty="0" smtClean="0"/>
            <a:t>Social Needs</a:t>
          </a:r>
          <a:endParaRPr lang="en-GB" sz="2400" dirty="0"/>
        </a:p>
      </dgm:t>
    </dgm:pt>
    <dgm:pt modelId="{B0B989C7-1FE9-419C-9310-569443C5475F}" type="parTrans" cxnId="{AE94AD15-8F93-4FE2-B850-AFF2E082D59E}">
      <dgm:prSet/>
      <dgm:spPr/>
      <dgm:t>
        <a:bodyPr/>
        <a:lstStyle/>
        <a:p>
          <a:endParaRPr lang="en-GB"/>
        </a:p>
      </dgm:t>
    </dgm:pt>
    <dgm:pt modelId="{68597A12-CE58-4D6E-BF9C-21761B0858AE}" type="sibTrans" cxnId="{AE94AD15-8F93-4FE2-B850-AFF2E082D59E}">
      <dgm:prSet/>
      <dgm:spPr/>
      <dgm:t>
        <a:bodyPr/>
        <a:lstStyle/>
        <a:p>
          <a:endParaRPr lang="en-GB"/>
        </a:p>
      </dgm:t>
    </dgm:pt>
    <dgm:pt modelId="{D07A7F39-22B4-4B95-B94F-F91746AFA8CE}">
      <dgm:prSet custT="1"/>
      <dgm:spPr/>
      <dgm:t>
        <a:bodyPr/>
        <a:lstStyle/>
        <a:p>
          <a:r>
            <a:rPr lang="en-GB" sz="2800" dirty="0" smtClean="0"/>
            <a:t>Safety Needs</a:t>
          </a:r>
          <a:endParaRPr lang="en-GB" sz="2800" dirty="0"/>
        </a:p>
      </dgm:t>
    </dgm:pt>
    <dgm:pt modelId="{2BA23B54-42FA-4BEB-BF20-FBD8CF7C114B}" type="parTrans" cxnId="{2EC3EABD-C432-4875-8CA3-05BEC645C478}">
      <dgm:prSet/>
      <dgm:spPr/>
      <dgm:t>
        <a:bodyPr/>
        <a:lstStyle/>
        <a:p>
          <a:endParaRPr lang="en-GB"/>
        </a:p>
      </dgm:t>
    </dgm:pt>
    <dgm:pt modelId="{A1F7A175-02B1-4FBC-A965-718F10405D57}" type="sibTrans" cxnId="{2EC3EABD-C432-4875-8CA3-05BEC645C478}">
      <dgm:prSet/>
      <dgm:spPr/>
      <dgm:t>
        <a:bodyPr/>
        <a:lstStyle/>
        <a:p>
          <a:endParaRPr lang="en-GB"/>
        </a:p>
      </dgm:t>
    </dgm:pt>
    <dgm:pt modelId="{2C7C6FE9-3AB5-4143-8A5A-5648D8E8EAF1}">
      <dgm:prSet custT="1"/>
      <dgm:spPr>
        <a:solidFill>
          <a:schemeClr val="accent6">
            <a:lumMod val="75000"/>
          </a:schemeClr>
        </a:solidFill>
      </dgm:spPr>
      <dgm:t>
        <a:bodyPr/>
        <a:lstStyle/>
        <a:p>
          <a:r>
            <a:rPr lang="en-GB" sz="2800" dirty="0" smtClean="0"/>
            <a:t>Physiological Needs</a:t>
          </a:r>
          <a:endParaRPr lang="en-GB" sz="2800" dirty="0"/>
        </a:p>
      </dgm:t>
    </dgm:pt>
    <dgm:pt modelId="{457D3C8D-C18F-4727-A199-B566D0D849B7}" type="parTrans" cxnId="{6D9489AB-3957-4862-B59D-9759C396E8E9}">
      <dgm:prSet/>
      <dgm:spPr/>
      <dgm:t>
        <a:bodyPr/>
        <a:lstStyle/>
        <a:p>
          <a:endParaRPr lang="en-GB"/>
        </a:p>
      </dgm:t>
    </dgm:pt>
    <dgm:pt modelId="{9683E33E-D0BE-4E44-8A23-A40ED2E01E76}" type="sibTrans" cxnId="{6D9489AB-3957-4862-B59D-9759C396E8E9}">
      <dgm:prSet/>
      <dgm:spPr/>
      <dgm:t>
        <a:bodyPr/>
        <a:lstStyle/>
        <a:p>
          <a:endParaRPr lang="en-GB"/>
        </a:p>
      </dgm:t>
    </dgm:pt>
    <dgm:pt modelId="{10972A1B-16FD-4899-A541-D8BB5D5BD476}" type="pres">
      <dgm:prSet presAssocID="{066AF4AE-A8C4-4E4E-9FD0-B13B3A5E21B2}" presName="Name0" presStyleCnt="0">
        <dgm:presLayoutVars>
          <dgm:dir/>
          <dgm:animLvl val="lvl"/>
          <dgm:resizeHandles val="exact"/>
        </dgm:presLayoutVars>
      </dgm:prSet>
      <dgm:spPr/>
    </dgm:pt>
    <dgm:pt modelId="{08E8F173-4A05-4A16-95C6-DEA9937C9414}" type="pres">
      <dgm:prSet presAssocID="{C7031F8A-21D6-4801-968A-73D8204A8948}" presName="Name8" presStyleCnt="0"/>
      <dgm:spPr/>
    </dgm:pt>
    <dgm:pt modelId="{A22E60DC-5B47-486D-8600-440F10472E57}" type="pres">
      <dgm:prSet presAssocID="{C7031F8A-21D6-4801-968A-73D8204A8948}" presName="level" presStyleLbl="node1" presStyleIdx="0" presStyleCnt="5">
        <dgm:presLayoutVars>
          <dgm:chMax val="1"/>
          <dgm:bulletEnabled val="1"/>
        </dgm:presLayoutVars>
      </dgm:prSet>
      <dgm:spPr/>
      <dgm:t>
        <a:bodyPr/>
        <a:lstStyle/>
        <a:p>
          <a:endParaRPr lang="en-GB"/>
        </a:p>
      </dgm:t>
    </dgm:pt>
    <dgm:pt modelId="{651BB8F1-F041-4C69-AAB2-BA8EA48360F1}" type="pres">
      <dgm:prSet presAssocID="{C7031F8A-21D6-4801-968A-73D8204A8948}" presName="levelTx" presStyleLbl="revTx" presStyleIdx="0" presStyleCnt="0">
        <dgm:presLayoutVars>
          <dgm:chMax val="1"/>
          <dgm:bulletEnabled val="1"/>
        </dgm:presLayoutVars>
      </dgm:prSet>
      <dgm:spPr/>
      <dgm:t>
        <a:bodyPr/>
        <a:lstStyle/>
        <a:p>
          <a:endParaRPr lang="en-GB"/>
        </a:p>
      </dgm:t>
    </dgm:pt>
    <dgm:pt modelId="{8E1C7C2D-D605-46C2-BB4B-861A5134A97E}" type="pres">
      <dgm:prSet presAssocID="{A5E1C7BA-0CD8-4FC8-A066-67E436A178FB}" presName="Name8" presStyleCnt="0"/>
      <dgm:spPr/>
    </dgm:pt>
    <dgm:pt modelId="{335F6295-06B2-452D-8653-2CA7C1883F66}" type="pres">
      <dgm:prSet presAssocID="{A5E1C7BA-0CD8-4FC8-A066-67E436A178FB}" presName="level" presStyleLbl="node1" presStyleIdx="1" presStyleCnt="5">
        <dgm:presLayoutVars>
          <dgm:chMax val="1"/>
          <dgm:bulletEnabled val="1"/>
        </dgm:presLayoutVars>
      </dgm:prSet>
      <dgm:spPr/>
      <dgm:t>
        <a:bodyPr/>
        <a:lstStyle/>
        <a:p>
          <a:endParaRPr lang="en-GB"/>
        </a:p>
      </dgm:t>
    </dgm:pt>
    <dgm:pt modelId="{606741FF-34EB-4841-A255-C9A15F955112}" type="pres">
      <dgm:prSet presAssocID="{A5E1C7BA-0CD8-4FC8-A066-67E436A178FB}" presName="levelTx" presStyleLbl="revTx" presStyleIdx="0" presStyleCnt="0">
        <dgm:presLayoutVars>
          <dgm:chMax val="1"/>
          <dgm:bulletEnabled val="1"/>
        </dgm:presLayoutVars>
      </dgm:prSet>
      <dgm:spPr/>
      <dgm:t>
        <a:bodyPr/>
        <a:lstStyle/>
        <a:p>
          <a:endParaRPr lang="en-GB"/>
        </a:p>
      </dgm:t>
    </dgm:pt>
    <dgm:pt modelId="{DEA782D7-917A-4A90-881B-799DEF32BE39}" type="pres">
      <dgm:prSet presAssocID="{497EA3B9-9533-4AE7-BD4C-B867B2D408B4}" presName="Name8" presStyleCnt="0"/>
      <dgm:spPr/>
    </dgm:pt>
    <dgm:pt modelId="{0702BDF5-20F8-460F-B401-1550CF4DA9D6}" type="pres">
      <dgm:prSet presAssocID="{497EA3B9-9533-4AE7-BD4C-B867B2D408B4}" presName="level" presStyleLbl="node1" presStyleIdx="2" presStyleCnt="5">
        <dgm:presLayoutVars>
          <dgm:chMax val="1"/>
          <dgm:bulletEnabled val="1"/>
        </dgm:presLayoutVars>
      </dgm:prSet>
      <dgm:spPr/>
      <dgm:t>
        <a:bodyPr/>
        <a:lstStyle/>
        <a:p>
          <a:endParaRPr lang="en-GB"/>
        </a:p>
      </dgm:t>
    </dgm:pt>
    <dgm:pt modelId="{0CE3D85F-B007-4096-BE8A-C1EE75C60B28}" type="pres">
      <dgm:prSet presAssocID="{497EA3B9-9533-4AE7-BD4C-B867B2D408B4}" presName="levelTx" presStyleLbl="revTx" presStyleIdx="0" presStyleCnt="0">
        <dgm:presLayoutVars>
          <dgm:chMax val="1"/>
          <dgm:bulletEnabled val="1"/>
        </dgm:presLayoutVars>
      </dgm:prSet>
      <dgm:spPr/>
      <dgm:t>
        <a:bodyPr/>
        <a:lstStyle/>
        <a:p>
          <a:endParaRPr lang="en-GB"/>
        </a:p>
      </dgm:t>
    </dgm:pt>
    <dgm:pt modelId="{6DC32B37-5126-4CFC-97B5-BC5619799B47}" type="pres">
      <dgm:prSet presAssocID="{D07A7F39-22B4-4B95-B94F-F91746AFA8CE}" presName="Name8" presStyleCnt="0"/>
      <dgm:spPr/>
    </dgm:pt>
    <dgm:pt modelId="{FAECF3F7-9014-424C-8561-C1B5981852C8}" type="pres">
      <dgm:prSet presAssocID="{D07A7F39-22B4-4B95-B94F-F91746AFA8CE}" presName="level" presStyleLbl="node1" presStyleIdx="3" presStyleCnt="5" custLinFactNeighborX="181" custLinFactNeighborY="0">
        <dgm:presLayoutVars>
          <dgm:chMax val="1"/>
          <dgm:bulletEnabled val="1"/>
        </dgm:presLayoutVars>
      </dgm:prSet>
      <dgm:spPr/>
      <dgm:t>
        <a:bodyPr/>
        <a:lstStyle/>
        <a:p>
          <a:endParaRPr lang="en-GB"/>
        </a:p>
      </dgm:t>
    </dgm:pt>
    <dgm:pt modelId="{25723A7E-03CD-4B46-B779-E63E00289C00}" type="pres">
      <dgm:prSet presAssocID="{D07A7F39-22B4-4B95-B94F-F91746AFA8CE}" presName="levelTx" presStyleLbl="revTx" presStyleIdx="0" presStyleCnt="0">
        <dgm:presLayoutVars>
          <dgm:chMax val="1"/>
          <dgm:bulletEnabled val="1"/>
        </dgm:presLayoutVars>
      </dgm:prSet>
      <dgm:spPr/>
      <dgm:t>
        <a:bodyPr/>
        <a:lstStyle/>
        <a:p>
          <a:endParaRPr lang="en-GB"/>
        </a:p>
      </dgm:t>
    </dgm:pt>
    <dgm:pt modelId="{1C2BC781-F708-43D0-862B-A35669A89540}" type="pres">
      <dgm:prSet presAssocID="{2C7C6FE9-3AB5-4143-8A5A-5648D8E8EAF1}" presName="Name8" presStyleCnt="0"/>
      <dgm:spPr/>
    </dgm:pt>
    <dgm:pt modelId="{5728382E-BE20-4FC3-BD8B-B2100ACAB370}" type="pres">
      <dgm:prSet presAssocID="{2C7C6FE9-3AB5-4143-8A5A-5648D8E8EAF1}" presName="level" presStyleLbl="node1" presStyleIdx="4" presStyleCnt="5">
        <dgm:presLayoutVars>
          <dgm:chMax val="1"/>
          <dgm:bulletEnabled val="1"/>
        </dgm:presLayoutVars>
      </dgm:prSet>
      <dgm:spPr/>
      <dgm:t>
        <a:bodyPr/>
        <a:lstStyle/>
        <a:p>
          <a:endParaRPr lang="en-GB"/>
        </a:p>
      </dgm:t>
    </dgm:pt>
    <dgm:pt modelId="{BCF20DD5-9499-441C-81C8-4923E324363B}" type="pres">
      <dgm:prSet presAssocID="{2C7C6FE9-3AB5-4143-8A5A-5648D8E8EAF1}" presName="levelTx" presStyleLbl="revTx" presStyleIdx="0" presStyleCnt="0">
        <dgm:presLayoutVars>
          <dgm:chMax val="1"/>
          <dgm:bulletEnabled val="1"/>
        </dgm:presLayoutVars>
      </dgm:prSet>
      <dgm:spPr/>
      <dgm:t>
        <a:bodyPr/>
        <a:lstStyle/>
        <a:p>
          <a:endParaRPr lang="en-GB"/>
        </a:p>
      </dgm:t>
    </dgm:pt>
  </dgm:ptLst>
  <dgm:cxnLst>
    <dgm:cxn modelId="{C197E7A6-0835-4D51-8E58-5C238A9F7D70}" type="presOf" srcId="{D07A7F39-22B4-4B95-B94F-F91746AFA8CE}" destId="{25723A7E-03CD-4B46-B779-E63E00289C00}" srcOrd="1" destOrd="0" presId="urn:microsoft.com/office/officeart/2005/8/layout/pyramid1"/>
    <dgm:cxn modelId="{034A11D7-B7DF-4416-97E1-3B2D4D41AD0A}" type="presOf" srcId="{2C7C6FE9-3AB5-4143-8A5A-5648D8E8EAF1}" destId="{5728382E-BE20-4FC3-BD8B-B2100ACAB370}" srcOrd="0" destOrd="0" presId="urn:microsoft.com/office/officeart/2005/8/layout/pyramid1"/>
    <dgm:cxn modelId="{6D9489AB-3957-4862-B59D-9759C396E8E9}" srcId="{066AF4AE-A8C4-4E4E-9FD0-B13B3A5E21B2}" destId="{2C7C6FE9-3AB5-4143-8A5A-5648D8E8EAF1}" srcOrd="4" destOrd="0" parTransId="{457D3C8D-C18F-4727-A199-B566D0D849B7}" sibTransId="{9683E33E-D0BE-4E44-8A23-A40ED2E01E76}"/>
    <dgm:cxn modelId="{5C345F31-5927-4E8A-8467-99829A28A65E}" srcId="{066AF4AE-A8C4-4E4E-9FD0-B13B3A5E21B2}" destId="{C7031F8A-21D6-4801-968A-73D8204A8948}" srcOrd="0" destOrd="0" parTransId="{A353CDE9-180B-410F-B363-F7D9928F850B}" sibTransId="{43AC5F1D-C7DA-4070-82E3-2EAC572137B6}"/>
    <dgm:cxn modelId="{B7FF6F48-5F7C-4D4A-AED7-8606C5565039}" type="presOf" srcId="{D07A7F39-22B4-4B95-B94F-F91746AFA8CE}" destId="{FAECF3F7-9014-424C-8561-C1B5981852C8}" srcOrd="0" destOrd="0" presId="urn:microsoft.com/office/officeart/2005/8/layout/pyramid1"/>
    <dgm:cxn modelId="{519BAC93-B24F-432A-8D00-9DBA3B0E88EE}" type="presOf" srcId="{2C7C6FE9-3AB5-4143-8A5A-5648D8E8EAF1}" destId="{BCF20DD5-9499-441C-81C8-4923E324363B}" srcOrd="1" destOrd="0" presId="urn:microsoft.com/office/officeart/2005/8/layout/pyramid1"/>
    <dgm:cxn modelId="{2EC3EABD-C432-4875-8CA3-05BEC645C478}" srcId="{066AF4AE-A8C4-4E4E-9FD0-B13B3A5E21B2}" destId="{D07A7F39-22B4-4B95-B94F-F91746AFA8CE}" srcOrd="3" destOrd="0" parTransId="{2BA23B54-42FA-4BEB-BF20-FBD8CF7C114B}" sibTransId="{A1F7A175-02B1-4FBC-A965-718F10405D57}"/>
    <dgm:cxn modelId="{C80A3DCD-CCC0-47A3-BD62-EC1EA7DF830E}" type="presOf" srcId="{C7031F8A-21D6-4801-968A-73D8204A8948}" destId="{651BB8F1-F041-4C69-AAB2-BA8EA48360F1}" srcOrd="1" destOrd="0" presId="urn:microsoft.com/office/officeart/2005/8/layout/pyramid1"/>
    <dgm:cxn modelId="{CCBF7F77-671D-4000-B3E6-9D3D843187E8}" type="presOf" srcId="{A5E1C7BA-0CD8-4FC8-A066-67E436A178FB}" destId="{335F6295-06B2-452D-8653-2CA7C1883F66}" srcOrd="0" destOrd="0" presId="urn:microsoft.com/office/officeart/2005/8/layout/pyramid1"/>
    <dgm:cxn modelId="{006E4467-23D5-4530-A976-73C574B24775}" type="presOf" srcId="{C7031F8A-21D6-4801-968A-73D8204A8948}" destId="{A22E60DC-5B47-486D-8600-440F10472E57}" srcOrd="0" destOrd="0" presId="urn:microsoft.com/office/officeart/2005/8/layout/pyramid1"/>
    <dgm:cxn modelId="{709B2239-9877-45B3-BC7F-286AC2056E7C}" type="presOf" srcId="{066AF4AE-A8C4-4E4E-9FD0-B13B3A5E21B2}" destId="{10972A1B-16FD-4899-A541-D8BB5D5BD476}" srcOrd="0" destOrd="0" presId="urn:microsoft.com/office/officeart/2005/8/layout/pyramid1"/>
    <dgm:cxn modelId="{A057BA69-045B-49F6-9C42-CEF2612C310B}" type="presOf" srcId="{497EA3B9-9533-4AE7-BD4C-B867B2D408B4}" destId="{0702BDF5-20F8-460F-B401-1550CF4DA9D6}" srcOrd="0" destOrd="0" presId="urn:microsoft.com/office/officeart/2005/8/layout/pyramid1"/>
    <dgm:cxn modelId="{AE94AD15-8F93-4FE2-B850-AFF2E082D59E}" srcId="{066AF4AE-A8C4-4E4E-9FD0-B13B3A5E21B2}" destId="{497EA3B9-9533-4AE7-BD4C-B867B2D408B4}" srcOrd="2" destOrd="0" parTransId="{B0B989C7-1FE9-419C-9310-569443C5475F}" sibTransId="{68597A12-CE58-4D6E-BF9C-21761B0858AE}"/>
    <dgm:cxn modelId="{A5DD36D5-C644-4D1E-B087-DED33D787395}" type="presOf" srcId="{497EA3B9-9533-4AE7-BD4C-B867B2D408B4}" destId="{0CE3D85F-B007-4096-BE8A-C1EE75C60B28}" srcOrd="1" destOrd="0" presId="urn:microsoft.com/office/officeart/2005/8/layout/pyramid1"/>
    <dgm:cxn modelId="{61BD991D-E7DD-49CD-9C48-FFA7272112B3}" srcId="{066AF4AE-A8C4-4E4E-9FD0-B13B3A5E21B2}" destId="{A5E1C7BA-0CD8-4FC8-A066-67E436A178FB}" srcOrd="1" destOrd="0" parTransId="{2250A227-7AA7-4267-960B-E9DCECAD1379}" sibTransId="{F8D47DDD-FA1C-49AC-AA3E-CEEAF34AF690}"/>
    <dgm:cxn modelId="{79145C16-40B9-4B40-AC08-EA7F43A8BE93}" type="presOf" srcId="{A5E1C7BA-0CD8-4FC8-A066-67E436A178FB}" destId="{606741FF-34EB-4841-A255-C9A15F955112}" srcOrd="1" destOrd="0" presId="urn:microsoft.com/office/officeart/2005/8/layout/pyramid1"/>
    <dgm:cxn modelId="{9D864DA6-C741-4328-8F93-F2D937231B50}" type="presParOf" srcId="{10972A1B-16FD-4899-A541-D8BB5D5BD476}" destId="{08E8F173-4A05-4A16-95C6-DEA9937C9414}" srcOrd="0" destOrd="0" presId="urn:microsoft.com/office/officeart/2005/8/layout/pyramid1"/>
    <dgm:cxn modelId="{CE0CF3FC-07D9-4E00-84D5-0863D7166719}" type="presParOf" srcId="{08E8F173-4A05-4A16-95C6-DEA9937C9414}" destId="{A22E60DC-5B47-486D-8600-440F10472E57}" srcOrd="0" destOrd="0" presId="urn:microsoft.com/office/officeart/2005/8/layout/pyramid1"/>
    <dgm:cxn modelId="{C5F6AB2D-85AD-49B7-BFD5-1897A49714E2}" type="presParOf" srcId="{08E8F173-4A05-4A16-95C6-DEA9937C9414}" destId="{651BB8F1-F041-4C69-AAB2-BA8EA48360F1}" srcOrd="1" destOrd="0" presId="urn:microsoft.com/office/officeart/2005/8/layout/pyramid1"/>
    <dgm:cxn modelId="{3103C8A4-5F79-46E3-B49C-ABC88CBD44A7}" type="presParOf" srcId="{10972A1B-16FD-4899-A541-D8BB5D5BD476}" destId="{8E1C7C2D-D605-46C2-BB4B-861A5134A97E}" srcOrd="1" destOrd="0" presId="urn:microsoft.com/office/officeart/2005/8/layout/pyramid1"/>
    <dgm:cxn modelId="{E30741C9-133A-4AFD-A888-3FA59BDED321}" type="presParOf" srcId="{8E1C7C2D-D605-46C2-BB4B-861A5134A97E}" destId="{335F6295-06B2-452D-8653-2CA7C1883F66}" srcOrd="0" destOrd="0" presId="urn:microsoft.com/office/officeart/2005/8/layout/pyramid1"/>
    <dgm:cxn modelId="{CF4A9C1A-A90E-4D92-9690-C3EA57203073}" type="presParOf" srcId="{8E1C7C2D-D605-46C2-BB4B-861A5134A97E}" destId="{606741FF-34EB-4841-A255-C9A15F955112}" srcOrd="1" destOrd="0" presId="urn:microsoft.com/office/officeart/2005/8/layout/pyramid1"/>
    <dgm:cxn modelId="{92D207E8-CE4A-4744-A2F1-F62CC1347163}" type="presParOf" srcId="{10972A1B-16FD-4899-A541-D8BB5D5BD476}" destId="{DEA782D7-917A-4A90-881B-799DEF32BE39}" srcOrd="2" destOrd="0" presId="urn:microsoft.com/office/officeart/2005/8/layout/pyramid1"/>
    <dgm:cxn modelId="{6F55A774-4E04-43DB-86C2-65925C2BAA2F}" type="presParOf" srcId="{DEA782D7-917A-4A90-881B-799DEF32BE39}" destId="{0702BDF5-20F8-460F-B401-1550CF4DA9D6}" srcOrd="0" destOrd="0" presId="urn:microsoft.com/office/officeart/2005/8/layout/pyramid1"/>
    <dgm:cxn modelId="{212C1B93-CED3-4732-B066-E322869F16E8}" type="presParOf" srcId="{DEA782D7-917A-4A90-881B-799DEF32BE39}" destId="{0CE3D85F-B007-4096-BE8A-C1EE75C60B28}" srcOrd="1" destOrd="0" presId="urn:microsoft.com/office/officeart/2005/8/layout/pyramid1"/>
    <dgm:cxn modelId="{9B948ECB-2F0D-4DCB-A4DB-985AC2DE40DE}" type="presParOf" srcId="{10972A1B-16FD-4899-A541-D8BB5D5BD476}" destId="{6DC32B37-5126-4CFC-97B5-BC5619799B47}" srcOrd="3" destOrd="0" presId="urn:microsoft.com/office/officeart/2005/8/layout/pyramid1"/>
    <dgm:cxn modelId="{43475A4F-62C6-4A29-AAC1-BD9F023229BE}" type="presParOf" srcId="{6DC32B37-5126-4CFC-97B5-BC5619799B47}" destId="{FAECF3F7-9014-424C-8561-C1B5981852C8}" srcOrd="0" destOrd="0" presId="urn:microsoft.com/office/officeart/2005/8/layout/pyramid1"/>
    <dgm:cxn modelId="{B1922859-B423-4E4F-99DC-731E02B12179}" type="presParOf" srcId="{6DC32B37-5126-4CFC-97B5-BC5619799B47}" destId="{25723A7E-03CD-4B46-B779-E63E00289C00}" srcOrd="1" destOrd="0" presId="urn:microsoft.com/office/officeart/2005/8/layout/pyramid1"/>
    <dgm:cxn modelId="{5A02712B-B2EB-427A-B9C0-1CFB65A857DE}" type="presParOf" srcId="{10972A1B-16FD-4899-A541-D8BB5D5BD476}" destId="{1C2BC781-F708-43D0-862B-A35669A89540}" srcOrd="4" destOrd="0" presId="urn:microsoft.com/office/officeart/2005/8/layout/pyramid1"/>
    <dgm:cxn modelId="{77CC8757-21F1-4FA7-9263-BA0B9A8FBF04}" type="presParOf" srcId="{1C2BC781-F708-43D0-862B-A35669A89540}" destId="{5728382E-BE20-4FC3-BD8B-B2100ACAB370}" srcOrd="0" destOrd="0" presId="urn:microsoft.com/office/officeart/2005/8/layout/pyramid1"/>
    <dgm:cxn modelId="{5E32CE87-96E1-4ABC-88FC-15D1BA1A0564}" type="presParOf" srcId="{1C2BC781-F708-43D0-862B-A35669A89540}" destId="{BCF20DD5-9499-441C-81C8-4923E324363B}"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E8E53F-2D59-41EC-85A0-A8DE73703D38}" type="datetimeFigureOut">
              <a:rPr lang="en-US" smtClean="0"/>
              <a:pPr/>
              <a:t>2/27/2011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05E8D5-0FA6-4B91-A383-4A48D307293A}" type="slidenum">
              <a:rPr lang="en-GB" smtClean="0"/>
              <a:pPr/>
              <a:t>‹#›</a:t>
            </a:fld>
            <a:endParaRPr lang="en-GB" dirty="0"/>
          </a:p>
        </p:txBody>
      </p:sp>
    </p:spTree>
    <p:extLst>
      <p:ext uri="{BB962C8B-B14F-4D97-AF65-F5344CB8AC3E}">
        <p14:creationId xmlns:p14="http://schemas.microsoft.com/office/powerpoint/2010/main" xmlns="" val="166338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05E8D5-0FA6-4B91-A383-4A48D307293A}" type="slidenum">
              <a:rPr lang="en-GB" smtClean="0"/>
              <a:pPr/>
              <a:t>5</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05E8D5-0FA6-4B91-A383-4A48D307293A}" type="slidenum">
              <a:rPr lang="en-GB" smtClean="0"/>
              <a:pPr/>
              <a:t>49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548" y="762000"/>
            <a:ext cx="7772400" cy="460375"/>
          </a:xfr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4548" y="4267201"/>
            <a:ext cx="6400800" cy="1752600"/>
          </a:xfrm>
        </p:spPr>
        <p:txBody>
          <a:bodyPr>
            <a:normAutofit/>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465138" indent="-465138">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3505202"/>
            <a:ext cx="7772400" cy="993775"/>
          </a:xfrm>
          <a:noFill/>
        </p:spPr>
        <p:txBody>
          <a:bodyPr anchor="b">
            <a:normAutofit/>
          </a:bodyPr>
          <a:lstStyle>
            <a:lvl1pPr algn="l">
              <a:defRPr sz="3200" b="1" cap="none">
                <a:solidFill>
                  <a:srgbClr val="C0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3900" y="4519614"/>
            <a:ext cx="7772400" cy="966787"/>
          </a:xfrm>
          <a:noFill/>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GB" dirty="0"/>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95402"/>
            <a:ext cx="8229600" cy="4830763"/>
          </a:xfrm>
          <a:prstGeom prst="rect">
            <a:avLst/>
          </a:prstGeom>
        </p:spPr>
        <p:txBody>
          <a:bodyPr vert="horz" lIns="91440" tIns="45720" rIns="91440" bIns="45720" rtlCol="0">
            <a:normAutofit/>
          </a:bodyPr>
          <a:lstStyle/>
          <a:p>
            <a:pPr lvl="0"/>
            <a:r>
              <a:rPr lang="en-US" dirty="0" smtClean="0"/>
              <a:t> 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userDrawn="1"/>
        </p:nvSpPr>
        <p:spPr>
          <a:xfrm>
            <a:off x="4256273" y="6400800"/>
            <a:ext cx="701026" cy="276999"/>
          </a:xfrm>
          <a:prstGeom prst="rect">
            <a:avLst/>
          </a:prstGeom>
          <a:noFill/>
        </p:spPr>
        <p:txBody>
          <a:bodyPr wrap="none" rtlCol="0">
            <a:spAutoFit/>
          </a:bodyPr>
          <a:lstStyle/>
          <a:p>
            <a:r>
              <a:rPr lang="en-GB" sz="1200" dirty="0" smtClean="0">
                <a:solidFill>
                  <a:schemeClr val="tx1">
                    <a:lumMod val="50000"/>
                    <a:lumOff val="50000"/>
                  </a:schemeClr>
                </a:solidFill>
              </a:rPr>
              <a:t>Page </a:t>
            </a:r>
            <a:fld id="{A0C0BAE2-AF08-4568-8607-D71A9738A7D6}" type="slidenum">
              <a:rPr lang="en-GB" sz="1200" smtClean="0">
                <a:solidFill>
                  <a:schemeClr val="tx1">
                    <a:lumMod val="50000"/>
                    <a:lumOff val="50000"/>
                  </a:schemeClr>
                </a:solidFill>
              </a:rPr>
              <a:pPr/>
              <a:t>‹#›</a:t>
            </a:fld>
            <a:endParaRPr lang="en-GB" sz="1200"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4000" b="0" kern="1200">
          <a:solidFill>
            <a:schemeClr val="tx1"/>
          </a:solidFill>
          <a:latin typeface="Nyala" pitchFamily="2"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C00000"/>
        </a:buClr>
        <a:buSzPct val="90000"/>
        <a:buFont typeface="Wingdings 3" pitchFamily="18"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SzPct val="75000"/>
        <a:buFont typeface="Wingdings 3" pitchFamily="18" charset="2"/>
        <a:buChar char="u"/>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SzPct val="60000"/>
        <a:buFont typeface="Wingdings 3" pitchFamily="18" charset="2"/>
        <a:buChar char="u"/>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KONG_Title_3.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614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a:xfrm>
            <a:off x="673046" y="2362200"/>
            <a:ext cx="7772400" cy="460375"/>
          </a:xfrm>
          <a:prstGeom prst="rect">
            <a:avLst/>
          </a:prstGeom>
          <a:noFill/>
        </p:spPr>
        <p:txBody>
          <a:bodyPr>
            <a:noAutofit/>
          </a:bodyPr>
          <a:lstStyle>
            <a:lvl1pPr algn="l" defTabSz="914400" rtl="0" eaLnBrk="1" latinLnBrk="0" hangingPunct="1">
              <a:spcBef>
                <a:spcPct val="0"/>
              </a:spcBef>
              <a:buNone/>
              <a:defRPr sz="4000" b="0" kern="1200">
                <a:solidFill>
                  <a:schemeClr val="tx1"/>
                </a:solidFill>
                <a:latin typeface="Nyala" pitchFamily="2" charset="0"/>
                <a:ea typeface="Tahoma" pitchFamily="34" charset="0"/>
                <a:cs typeface="Tahoma" pitchFamily="34" charset="0"/>
              </a:defRPr>
            </a:lvl1pPr>
          </a:lstStyle>
          <a:p>
            <a:r>
              <a:rPr lang="en-GB" dirty="0" smtClean="0">
                <a:latin typeface="+mn-lt"/>
              </a:rPr>
              <a:t>Supply Chain Actor Mapping Report</a:t>
            </a:r>
            <a:endParaRPr lang="en-GB" dirty="0">
              <a:latin typeface="+mn-lt"/>
            </a:endParaRPr>
          </a:p>
        </p:txBody>
      </p:sp>
      <p:sp>
        <p:nvSpPr>
          <p:cNvPr id="8" name="Rectangle 11"/>
          <p:cNvSpPr txBox="1">
            <a:spLocks noChangeArrowheads="1"/>
          </p:cNvSpPr>
          <p:nvPr/>
        </p:nvSpPr>
        <p:spPr>
          <a:xfrm>
            <a:off x="688181" y="2987614"/>
            <a:ext cx="7785100" cy="822385"/>
          </a:xfrm>
          <a:prstGeom prst="rect">
            <a:avLst/>
          </a:prstGeom>
        </p:spPr>
        <p:txBody>
          <a:bodyPr vert="horz" lIns="91440" tIns="45720" rIns="91440" bIns="45720" rtlCol="0">
            <a:normAutofit fontScale="70000" lnSpcReduction="20000"/>
          </a:bodyPr>
          <a:lstStyle/>
          <a:p>
            <a:pPr lvl="0">
              <a:spcBef>
                <a:spcPct val="20000"/>
              </a:spcBef>
              <a:buClr>
                <a:srgbClr val="C00000"/>
              </a:buClr>
              <a:buSzPct val="90000"/>
              <a:defRPr/>
            </a:pPr>
            <a:r>
              <a:rPr lang="de-DE" sz="2400" i="1" dirty="0"/>
              <a:t>The Mukdahan Corridor across Thailand, Laos and </a:t>
            </a:r>
            <a:r>
              <a:rPr lang="de-DE" sz="2400" i="1" dirty="0" smtClean="0"/>
              <a:t>Vietnam</a:t>
            </a:r>
          </a:p>
          <a:p>
            <a:pPr lvl="0">
              <a:spcBef>
                <a:spcPct val="20000"/>
              </a:spcBef>
              <a:buClr>
                <a:srgbClr val="C00000"/>
              </a:buClr>
              <a:buSzPct val="90000"/>
              <a:defRPr/>
            </a:pPr>
            <a:endParaRPr lang="de-DE" sz="2400" i="1" dirty="0" smtClean="0"/>
          </a:p>
          <a:p>
            <a:pPr lvl="0" algn="ctr">
              <a:spcBef>
                <a:spcPct val="20000"/>
              </a:spcBef>
              <a:buClr>
                <a:srgbClr val="C00000"/>
              </a:buClr>
              <a:buSzPct val="90000"/>
              <a:defRPr/>
            </a:pPr>
            <a:r>
              <a:rPr lang="de-DE" sz="2400" i="1" dirty="0" smtClean="0"/>
              <a:t>Part 1 – Overview and Thailand Report</a:t>
            </a:r>
            <a:endParaRPr lang="de-DE" sz="1600" i="1" dirty="0"/>
          </a:p>
        </p:txBody>
      </p:sp>
      <p:sp>
        <p:nvSpPr>
          <p:cNvPr id="9" name="Rectangle 11"/>
          <p:cNvSpPr txBox="1">
            <a:spLocks noChangeArrowheads="1"/>
          </p:cNvSpPr>
          <p:nvPr/>
        </p:nvSpPr>
        <p:spPr>
          <a:xfrm>
            <a:off x="838200" y="5410200"/>
            <a:ext cx="7785100"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r>
              <a:rPr lang="de-DE" b="1" i="1" noProof="0" dirty="0" smtClean="0"/>
              <a:t>December 2010</a:t>
            </a:r>
            <a:endParaRPr kumimoji="0" lang="de-DE" b="1" i="1" u="none" strike="noStrike" kern="1200" cap="none" spc="0" normalizeH="0" baseline="0" noProof="0" dirty="0" smtClean="0">
              <a:ln>
                <a:noFill/>
              </a:ln>
              <a:effectLst/>
              <a:uLnTx/>
              <a:uFillTx/>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381000" y="990600"/>
            <a:ext cx="8382000" cy="4906963"/>
          </a:xfrm>
        </p:spPr>
        <p:txBody>
          <a:bodyPr>
            <a:noAutofit/>
          </a:bodyPr>
          <a:lstStyle/>
          <a:p>
            <a:pPr marL="344488" indent="-344488">
              <a:spcBef>
                <a:spcPct val="0"/>
              </a:spcBef>
              <a:spcAft>
                <a:spcPct val="25000"/>
              </a:spcAft>
            </a:pPr>
            <a:r>
              <a:rPr lang="en-US" sz="1800" dirty="0" smtClean="0"/>
              <a:t>Supply chain actors have different perceptions and beliefs about AI. The extent to which AI is seen as a risk is in part based on experience with the disease. Culture and societal influences also contribute to knowledge and perceptions. </a:t>
            </a:r>
          </a:p>
          <a:p>
            <a:pPr marL="344488" indent="-344488">
              <a:spcBef>
                <a:spcPct val="0"/>
              </a:spcBef>
              <a:spcAft>
                <a:spcPct val="25000"/>
              </a:spcAft>
            </a:pPr>
            <a:r>
              <a:rPr lang="en-US" sz="1800" dirty="0" smtClean="0"/>
              <a:t>Lack of knowledge can lead to barriers for preventive behavior. This study identifies those barriers, whether real or imagined, as well as possible triggers for preventive action.</a:t>
            </a:r>
          </a:p>
          <a:p>
            <a:pPr marL="344488" indent="-344488">
              <a:spcBef>
                <a:spcPct val="0"/>
              </a:spcBef>
              <a:spcAft>
                <a:spcPct val="25000"/>
              </a:spcAft>
            </a:pPr>
            <a:r>
              <a:rPr lang="en-US" sz="1800" dirty="0" smtClean="0"/>
              <a:t>As a first step, the health belief model (HBM) was used to determine the different values of the chain actors. This helps to define the context within which barriers and triggers operate and is relevant for formulating appropriate communication strategies.</a:t>
            </a:r>
          </a:p>
        </p:txBody>
      </p:sp>
      <p:sp>
        <p:nvSpPr>
          <p:cNvPr id="4" name="Rounded Rectangle 3"/>
          <p:cNvSpPr/>
          <p:nvPr/>
        </p:nvSpPr>
        <p:spPr>
          <a:xfrm>
            <a:off x="838200" y="4267200"/>
            <a:ext cx="1981200" cy="1447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Perception of AI in terms of risk and need for preventive measures</a:t>
            </a:r>
            <a:endParaRPr lang="en-GB" sz="1600" dirty="0"/>
          </a:p>
        </p:txBody>
      </p:sp>
      <p:sp>
        <p:nvSpPr>
          <p:cNvPr id="5" name="Rounded Rectangle 4"/>
          <p:cNvSpPr/>
          <p:nvPr/>
        </p:nvSpPr>
        <p:spPr>
          <a:xfrm>
            <a:off x="3581400" y="4267200"/>
            <a:ext cx="1981200" cy="1447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Barriers to practice AI preventive measures</a:t>
            </a:r>
            <a:endParaRPr lang="en-GB" sz="1600" dirty="0"/>
          </a:p>
        </p:txBody>
      </p:sp>
      <p:sp>
        <p:nvSpPr>
          <p:cNvPr id="6" name="Rounded Rectangle 5"/>
          <p:cNvSpPr/>
          <p:nvPr/>
        </p:nvSpPr>
        <p:spPr>
          <a:xfrm>
            <a:off x="6324600" y="4267200"/>
            <a:ext cx="1981200" cy="1447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Cues for </a:t>
            </a:r>
            <a:r>
              <a:rPr lang="en-GB" sz="1600" dirty="0" err="1" smtClean="0"/>
              <a:t>behavioral</a:t>
            </a:r>
            <a:r>
              <a:rPr lang="en-GB" sz="1600" dirty="0" smtClean="0"/>
              <a:t> change communication activities</a:t>
            </a:r>
            <a:endParaRPr lang="en-GB" sz="1600" dirty="0"/>
          </a:p>
        </p:txBody>
      </p:sp>
      <p:sp>
        <p:nvSpPr>
          <p:cNvPr id="7" name="Right Arrow 6"/>
          <p:cNvSpPr/>
          <p:nvPr/>
        </p:nvSpPr>
        <p:spPr>
          <a:xfrm>
            <a:off x="2933700" y="4686300"/>
            <a:ext cx="533400" cy="6096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ight Arrow 7"/>
          <p:cNvSpPr/>
          <p:nvPr/>
        </p:nvSpPr>
        <p:spPr>
          <a:xfrm>
            <a:off x="5676900" y="4686300"/>
            <a:ext cx="533400" cy="6096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GB" dirty="0" smtClean="0"/>
              <a:t>Health Belief Model (HBM)</a:t>
            </a:r>
            <a:endParaRPr lang="en-GB" dirty="0"/>
          </a:p>
        </p:txBody>
      </p:sp>
      <p:sp>
        <p:nvSpPr>
          <p:cNvPr id="3" name="Content Placeholder 2"/>
          <p:cNvSpPr>
            <a:spLocks noGrp="1"/>
          </p:cNvSpPr>
          <p:nvPr>
            <p:ph idx="1"/>
          </p:nvPr>
        </p:nvSpPr>
        <p:spPr>
          <a:xfrm>
            <a:off x="457200" y="838200"/>
            <a:ext cx="8686800" cy="4830763"/>
          </a:xfrm>
        </p:spPr>
        <p:txBody>
          <a:bodyPr>
            <a:noAutofit/>
          </a:bodyPr>
          <a:lstStyle/>
          <a:p>
            <a:pPr marL="344488" indent="-344488">
              <a:spcBef>
                <a:spcPct val="0"/>
              </a:spcBef>
              <a:spcAft>
                <a:spcPct val="25000"/>
              </a:spcAft>
            </a:pPr>
            <a:r>
              <a:rPr lang="en-US" sz="1500" dirty="0" smtClean="0"/>
              <a:t>The HBM is a psychological model that explains and predicts health behaviors by focusing on the attitudes and beliefs of individuals. It is based on the understanding that an individual will act if they perceive that there is an avoidable threat and if they have the means to take the appropriate action. Different types of barriers  may occur at each stage and the focus of the communication initiative should be adjusted accordingly.</a:t>
            </a:r>
          </a:p>
        </p:txBody>
      </p:sp>
      <p:sp>
        <p:nvSpPr>
          <p:cNvPr id="4" name="Rounded Rectangle 3"/>
          <p:cNvSpPr/>
          <p:nvPr/>
        </p:nvSpPr>
        <p:spPr>
          <a:xfrm>
            <a:off x="876300" y="24384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AI is believed to be a threat</a:t>
            </a:r>
            <a:endParaRPr lang="en-GB" sz="1400" dirty="0"/>
          </a:p>
        </p:txBody>
      </p:sp>
      <p:sp>
        <p:nvSpPr>
          <p:cNvPr id="7" name="Right Arrow 6"/>
          <p:cNvSpPr/>
          <p:nvPr/>
        </p:nvSpPr>
        <p:spPr>
          <a:xfrm>
            <a:off x="3200400" y="25431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No</a:t>
            </a:r>
            <a:endParaRPr lang="en-GB" sz="1000" b="1" dirty="0">
              <a:solidFill>
                <a:srgbClr val="FF0000"/>
              </a:solidFill>
            </a:endParaRPr>
          </a:p>
        </p:txBody>
      </p:sp>
      <p:sp>
        <p:nvSpPr>
          <p:cNvPr id="9" name="Rounded Rectangle 8"/>
          <p:cNvSpPr/>
          <p:nvPr/>
        </p:nvSpPr>
        <p:spPr>
          <a:xfrm>
            <a:off x="876300" y="34798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Believe that AI can be avoided</a:t>
            </a:r>
            <a:endParaRPr lang="en-GB" sz="1400" dirty="0"/>
          </a:p>
        </p:txBody>
      </p:sp>
      <p:sp>
        <p:nvSpPr>
          <p:cNvPr id="10" name="Rounded Rectangle 9"/>
          <p:cNvSpPr/>
          <p:nvPr/>
        </p:nvSpPr>
        <p:spPr>
          <a:xfrm>
            <a:off x="876300" y="45212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Recommended actions are effective</a:t>
            </a:r>
            <a:endParaRPr lang="en-GB" sz="1400" dirty="0"/>
          </a:p>
        </p:txBody>
      </p:sp>
      <p:sp>
        <p:nvSpPr>
          <p:cNvPr id="11" name="Rounded Rectangle 10"/>
          <p:cNvSpPr/>
          <p:nvPr/>
        </p:nvSpPr>
        <p:spPr>
          <a:xfrm>
            <a:off x="876300" y="55626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Ability to take recommended actions</a:t>
            </a:r>
            <a:endParaRPr lang="en-GB" sz="1400" dirty="0"/>
          </a:p>
        </p:txBody>
      </p:sp>
      <p:sp>
        <p:nvSpPr>
          <p:cNvPr id="15" name="Right Arrow 14"/>
          <p:cNvSpPr/>
          <p:nvPr/>
        </p:nvSpPr>
        <p:spPr>
          <a:xfrm>
            <a:off x="3200400" y="35845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No</a:t>
            </a:r>
            <a:endParaRPr lang="en-GB" sz="1000" b="1" dirty="0">
              <a:solidFill>
                <a:srgbClr val="FF0000"/>
              </a:solidFill>
            </a:endParaRPr>
          </a:p>
        </p:txBody>
      </p:sp>
      <p:sp>
        <p:nvSpPr>
          <p:cNvPr id="16" name="Right Arrow 15"/>
          <p:cNvSpPr/>
          <p:nvPr/>
        </p:nvSpPr>
        <p:spPr>
          <a:xfrm>
            <a:off x="3200400" y="46259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No</a:t>
            </a:r>
            <a:endParaRPr lang="en-GB" sz="1000" b="1" dirty="0">
              <a:solidFill>
                <a:srgbClr val="FF0000"/>
              </a:solidFill>
            </a:endParaRPr>
          </a:p>
        </p:txBody>
      </p:sp>
      <p:sp>
        <p:nvSpPr>
          <p:cNvPr id="17" name="Right Arrow 16"/>
          <p:cNvSpPr/>
          <p:nvPr/>
        </p:nvSpPr>
        <p:spPr>
          <a:xfrm>
            <a:off x="3200400" y="56673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No</a:t>
            </a:r>
            <a:endParaRPr lang="en-GB" sz="1000" b="1" dirty="0">
              <a:solidFill>
                <a:srgbClr val="FF0000"/>
              </a:solidFill>
            </a:endParaRPr>
          </a:p>
        </p:txBody>
      </p:sp>
      <p:sp>
        <p:nvSpPr>
          <p:cNvPr id="18" name="Down Arrow 17"/>
          <p:cNvSpPr/>
          <p:nvPr/>
        </p:nvSpPr>
        <p:spPr>
          <a:xfrm>
            <a:off x="1485900" y="31115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Yes</a:t>
            </a:r>
            <a:endParaRPr lang="en-GB" sz="1000" b="1" dirty="0">
              <a:solidFill>
                <a:srgbClr val="FF0000"/>
              </a:solidFill>
            </a:endParaRPr>
          </a:p>
        </p:txBody>
      </p:sp>
      <p:sp>
        <p:nvSpPr>
          <p:cNvPr id="19" name="Down Arrow 18"/>
          <p:cNvSpPr/>
          <p:nvPr/>
        </p:nvSpPr>
        <p:spPr>
          <a:xfrm>
            <a:off x="1485900" y="41529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Yes</a:t>
            </a:r>
            <a:endParaRPr lang="en-GB" sz="1000" b="1" dirty="0">
              <a:solidFill>
                <a:srgbClr val="FF0000"/>
              </a:solidFill>
            </a:endParaRPr>
          </a:p>
        </p:txBody>
      </p:sp>
      <p:sp>
        <p:nvSpPr>
          <p:cNvPr id="20" name="Down Arrow 19"/>
          <p:cNvSpPr/>
          <p:nvPr/>
        </p:nvSpPr>
        <p:spPr>
          <a:xfrm>
            <a:off x="1485900" y="51943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Yes</a:t>
            </a:r>
            <a:endParaRPr lang="en-GB" sz="1000" b="1" dirty="0">
              <a:solidFill>
                <a:srgbClr val="FF0000"/>
              </a:solidFill>
            </a:endParaRPr>
          </a:p>
        </p:txBody>
      </p:sp>
      <p:sp>
        <p:nvSpPr>
          <p:cNvPr id="21" name="Rounded Rectangle 20"/>
          <p:cNvSpPr/>
          <p:nvPr/>
        </p:nvSpPr>
        <p:spPr>
          <a:xfrm>
            <a:off x="3810000" y="2438400"/>
            <a:ext cx="2133600" cy="6096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Lack of experience or knowledge</a:t>
            </a:r>
            <a:endParaRPr lang="en-GB" sz="1400" dirty="0"/>
          </a:p>
        </p:txBody>
      </p:sp>
      <p:sp>
        <p:nvSpPr>
          <p:cNvPr id="22" name="Rounded Rectangle 21"/>
          <p:cNvSpPr/>
          <p:nvPr/>
        </p:nvSpPr>
        <p:spPr>
          <a:xfrm>
            <a:off x="3810000" y="3479800"/>
            <a:ext cx="2133600" cy="6096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Lack of knowledge </a:t>
            </a:r>
            <a:endParaRPr lang="en-GB" sz="1400" dirty="0"/>
          </a:p>
        </p:txBody>
      </p:sp>
      <p:sp>
        <p:nvSpPr>
          <p:cNvPr id="23" name="Rounded Rectangle 22"/>
          <p:cNvSpPr/>
          <p:nvPr/>
        </p:nvSpPr>
        <p:spPr>
          <a:xfrm>
            <a:off x="3810000" y="4521200"/>
            <a:ext cx="2133600" cy="6096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Misguided beliefs</a:t>
            </a:r>
            <a:endParaRPr lang="en-GB" sz="1400" dirty="0"/>
          </a:p>
        </p:txBody>
      </p:sp>
      <p:sp>
        <p:nvSpPr>
          <p:cNvPr id="24" name="Rounded Rectangle 23"/>
          <p:cNvSpPr/>
          <p:nvPr/>
        </p:nvSpPr>
        <p:spPr>
          <a:xfrm>
            <a:off x="3810000" y="5562600"/>
            <a:ext cx="2133600" cy="6096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Financial or other barriers in place</a:t>
            </a:r>
            <a:endParaRPr lang="en-GB" sz="1400" dirty="0"/>
          </a:p>
        </p:txBody>
      </p:sp>
      <p:sp>
        <p:nvSpPr>
          <p:cNvPr id="25" name="Right Arrow 24"/>
          <p:cNvSpPr/>
          <p:nvPr/>
        </p:nvSpPr>
        <p:spPr>
          <a:xfrm>
            <a:off x="6096000" y="25431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rgbClr val="FF0000"/>
              </a:solidFill>
            </a:endParaRPr>
          </a:p>
        </p:txBody>
      </p:sp>
      <p:sp>
        <p:nvSpPr>
          <p:cNvPr id="26" name="Right Arrow 25"/>
          <p:cNvSpPr/>
          <p:nvPr/>
        </p:nvSpPr>
        <p:spPr>
          <a:xfrm>
            <a:off x="6096000" y="35845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rgbClr val="FF0000"/>
              </a:solidFill>
            </a:endParaRPr>
          </a:p>
        </p:txBody>
      </p:sp>
      <p:sp>
        <p:nvSpPr>
          <p:cNvPr id="27" name="Right Arrow 26"/>
          <p:cNvSpPr/>
          <p:nvPr/>
        </p:nvSpPr>
        <p:spPr>
          <a:xfrm>
            <a:off x="6096000" y="46259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rgbClr val="FF0000"/>
              </a:solidFill>
            </a:endParaRPr>
          </a:p>
        </p:txBody>
      </p:sp>
      <p:sp>
        <p:nvSpPr>
          <p:cNvPr id="28" name="Right Arrow 27"/>
          <p:cNvSpPr/>
          <p:nvPr/>
        </p:nvSpPr>
        <p:spPr>
          <a:xfrm>
            <a:off x="6096000" y="56673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rgbClr val="FF0000"/>
              </a:solidFill>
            </a:endParaRPr>
          </a:p>
        </p:txBody>
      </p:sp>
      <p:sp>
        <p:nvSpPr>
          <p:cNvPr id="29" name="Rounded Rectangle 28"/>
          <p:cNvSpPr/>
          <p:nvPr/>
        </p:nvSpPr>
        <p:spPr>
          <a:xfrm>
            <a:off x="6705600" y="2438400"/>
            <a:ext cx="2133600" cy="609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Provide empirical evidence of the threat of AI</a:t>
            </a:r>
            <a:endParaRPr lang="en-GB" sz="1200" dirty="0"/>
          </a:p>
        </p:txBody>
      </p:sp>
      <p:sp>
        <p:nvSpPr>
          <p:cNvPr id="30" name="Rounded Rectangle 29"/>
          <p:cNvSpPr/>
          <p:nvPr/>
        </p:nvSpPr>
        <p:spPr>
          <a:xfrm>
            <a:off x="6705600" y="3479800"/>
            <a:ext cx="2133600" cy="609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Educate about preventive action</a:t>
            </a:r>
            <a:endParaRPr lang="en-GB" sz="1200" dirty="0"/>
          </a:p>
        </p:txBody>
      </p:sp>
      <p:sp>
        <p:nvSpPr>
          <p:cNvPr id="31" name="Rounded Rectangle 30"/>
          <p:cNvSpPr/>
          <p:nvPr/>
        </p:nvSpPr>
        <p:spPr>
          <a:xfrm>
            <a:off x="6705600" y="4521200"/>
            <a:ext cx="2133600" cy="609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Boost motivation through influencers such as NGOs, HCWs, etc.</a:t>
            </a:r>
            <a:endParaRPr lang="en-GB" sz="1200" dirty="0"/>
          </a:p>
        </p:txBody>
      </p:sp>
      <p:sp>
        <p:nvSpPr>
          <p:cNvPr id="32" name="Rounded Rectangle 31"/>
          <p:cNvSpPr/>
          <p:nvPr/>
        </p:nvSpPr>
        <p:spPr>
          <a:xfrm>
            <a:off x="6705600" y="5562600"/>
            <a:ext cx="2133600" cy="609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May need physical support/assistance to overcome these</a:t>
            </a:r>
            <a:endParaRPr lang="en-GB" sz="1200" dirty="0"/>
          </a:p>
        </p:txBody>
      </p:sp>
      <p:sp>
        <p:nvSpPr>
          <p:cNvPr id="33" name="TextBox 32"/>
          <p:cNvSpPr txBox="1"/>
          <p:nvPr/>
        </p:nvSpPr>
        <p:spPr>
          <a:xfrm>
            <a:off x="1617530" y="2057400"/>
            <a:ext cx="651140" cy="369332"/>
          </a:xfrm>
          <a:prstGeom prst="rect">
            <a:avLst/>
          </a:prstGeom>
          <a:noFill/>
        </p:spPr>
        <p:txBody>
          <a:bodyPr wrap="none" rtlCol="0">
            <a:spAutoFit/>
          </a:bodyPr>
          <a:lstStyle/>
          <a:p>
            <a:r>
              <a:rPr lang="en-GB" u="sng" dirty="0" smtClean="0"/>
              <a:t>HBM</a:t>
            </a:r>
            <a:endParaRPr lang="en-GB" u="sng" dirty="0"/>
          </a:p>
        </p:txBody>
      </p:sp>
      <p:sp>
        <p:nvSpPr>
          <p:cNvPr id="34" name="TextBox 33"/>
          <p:cNvSpPr txBox="1"/>
          <p:nvPr/>
        </p:nvSpPr>
        <p:spPr>
          <a:xfrm>
            <a:off x="4419367" y="2057400"/>
            <a:ext cx="914866" cy="369332"/>
          </a:xfrm>
          <a:prstGeom prst="rect">
            <a:avLst/>
          </a:prstGeom>
          <a:noFill/>
        </p:spPr>
        <p:txBody>
          <a:bodyPr wrap="none" rtlCol="0">
            <a:spAutoFit/>
          </a:bodyPr>
          <a:lstStyle/>
          <a:p>
            <a:r>
              <a:rPr lang="en-GB" u="sng" dirty="0" smtClean="0"/>
              <a:t>Barriers</a:t>
            </a:r>
            <a:endParaRPr lang="en-GB" u="sng" dirty="0"/>
          </a:p>
        </p:txBody>
      </p:sp>
      <p:sp>
        <p:nvSpPr>
          <p:cNvPr id="35" name="TextBox 34"/>
          <p:cNvSpPr txBox="1"/>
          <p:nvPr/>
        </p:nvSpPr>
        <p:spPr>
          <a:xfrm>
            <a:off x="6935889" y="2057400"/>
            <a:ext cx="1673022" cy="369332"/>
          </a:xfrm>
          <a:prstGeom prst="rect">
            <a:avLst/>
          </a:prstGeom>
          <a:noFill/>
        </p:spPr>
        <p:txBody>
          <a:bodyPr wrap="none" rtlCol="0">
            <a:spAutoFit/>
          </a:bodyPr>
          <a:lstStyle/>
          <a:p>
            <a:r>
              <a:rPr lang="en-GB" u="sng" dirty="0" smtClean="0"/>
              <a:t>Communication</a:t>
            </a:r>
            <a:endParaRPr lang="en-GB" u="sng" dirty="0"/>
          </a:p>
        </p:txBody>
      </p:sp>
      <p:sp>
        <p:nvSpPr>
          <p:cNvPr id="36" name="TextBox 35"/>
          <p:cNvSpPr txBox="1"/>
          <p:nvPr/>
        </p:nvSpPr>
        <p:spPr>
          <a:xfrm>
            <a:off x="2520880" y="3109544"/>
            <a:ext cx="755720" cy="307777"/>
          </a:xfrm>
          <a:prstGeom prst="rect">
            <a:avLst/>
          </a:prstGeom>
          <a:noFill/>
        </p:spPr>
        <p:txBody>
          <a:bodyPr wrap="none" rtlCol="0">
            <a:spAutoFit/>
          </a:bodyPr>
          <a:lstStyle/>
          <a:p>
            <a:r>
              <a:rPr lang="en-GB" sz="1400" u="sng" dirty="0" smtClean="0"/>
              <a:t>Triggers</a:t>
            </a:r>
            <a:endParaRPr lang="en-GB" u="sng" dirty="0"/>
          </a:p>
        </p:txBody>
      </p:sp>
      <p:sp>
        <p:nvSpPr>
          <p:cNvPr id="37" name="TextBox 36"/>
          <p:cNvSpPr txBox="1"/>
          <p:nvPr/>
        </p:nvSpPr>
        <p:spPr>
          <a:xfrm>
            <a:off x="2520880" y="4148504"/>
            <a:ext cx="755720" cy="307777"/>
          </a:xfrm>
          <a:prstGeom prst="rect">
            <a:avLst/>
          </a:prstGeom>
          <a:noFill/>
        </p:spPr>
        <p:txBody>
          <a:bodyPr wrap="none" rtlCol="0">
            <a:spAutoFit/>
          </a:bodyPr>
          <a:lstStyle/>
          <a:p>
            <a:r>
              <a:rPr lang="en-GB" sz="1400" u="sng" dirty="0" smtClean="0"/>
              <a:t>Triggers</a:t>
            </a:r>
            <a:endParaRPr lang="en-GB" u="sng" dirty="0"/>
          </a:p>
        </p:txBody>
      </p:sp>
      <p:sp>
        <p:nvSpPr>
          <p:cNvPr id="38" name="TextBox 37"/>
          <p:cNvSpPr txBox="1"/>
          <p:nvPr/>
        </p:nvSpPr>
        <p:spPr>
          <a:xfrm>
            <a:off x="2520880" y="5187464"/>
            <a:ext cx="755720" cy="307777"/>
          </a:xfrm>
          <a:prstGeom prst="rect">
            <a:avLst/>
          </a:prstGeom>
          <a:noFill/>
        </p:spPr>
        <p:txBody>
          <a:bodyPr wrap="none" rtlCol="0">
            <a:spAutoFit/>
          </a:bodyPr>
          <a:lstStyle/>
          <a:p>
            <a:r>
              <a:rPr lang="en-GB" sz="1400" u="sng" dirty="0" smtClean="0"/>
              <a:t>Triggers</a:t>
            </a:r>
            <a:endParaRPr lang="en-GB" u="sng"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752600"/>
            <a:ext cx="3733800" cy="3992565"/>
          </a:xfrm>
        </p:spPr>
        <p:txBody>
          <a:bodyPr>
            <a:normAutofit/>
          </a:bodyPr>
          <a:lstStyle/>
          <a:p>
            <a:pPr>
              <a:buNone/>
            </a:pPr>
            <a:r>
              <a:rPr lang="en-GB" sz="1600" b="1" dirty="0" smtClean="0"/>
              <a:t>Thailand</a:t>
            </a:r>
          </a:p>
          <a:p>
            <a:r>
              <a:rPr lang="en-GB" sz="1600" dirty="0" smtClean="0"/>
              <a:t>Muang  Mukdahan District</a:t>
            </a:r>
          </a:p>
          <a:p>
            <a:endParaRPr lang="en-GB" sz="1600" dirty="0" smtClean="0"/>
          </a:p>
          <a:p>
            <a:endParaRPr lang="en-GB" sz="1600" dirty="0" smtClean="0"/>
          </a:p>
          <a:p>
            <a:endParaRPr lang="en-GB" sz="1600" dirty="0" smtClean="0"/>
          </a:p>
          <a:p>
            <a:pPr>
              <a:buNone/>
            </a:pPr>
            <a:r>
              <a:rPr lang="en-GB" sz="1600" b="1" dirty="0" smtClean="0"/>
              <a:t>Laos</a:t>
            </a:r>
          </a:p>
          <a:p>
            <a:r>
              <a:rPr lang="en-GB" sz="1600" dirty="0" smtClean="0"/>
              <a:t>Khanthabouly District</a:t>
            </a:r>
          </a:p>
          <a:p>
            <a:r>
              <a:rPr lang="en-GB" sz="1600" dirty="0" smtClean="0"/>
              <a:t>Sepone District</a:t>
            </a:r>
          </a:p>
          <a:p>
            <a:endParaRPr lang="en-GB" sz="1600" dirty="0" smtClean="0"/>
          </a:p>
          <a:p>
            <a:endParaRPr lang="en-GB" sz="1600" dirty="0" smtClean="0"/>
          </a:p>
          <a:p>
            <a:endParaRPr lang="en-GB" sz="1600" dirty="0" smtClean="0"/>
          </a:p>
          <a:p>
            <a:pPr>
              <a:buNone/>
            </a:pPr>
            <a:r>
              <a:rPr lang="en-GB" sz="1600" b="1" dirty="0" smtClean="0"/>
              <a:t>Vietnam</a:t>
            </a:r>
          </a:p>
          <a:p>
            <a:r>
              <a:rPr lang="en-GB" sz="1600" dirty="0" err="1" smtClean="0"/>
              <a:t>Huong</a:t>
            </a:r>
            <a:r>
              <a:rPr lang="en-GB" sz="1600" dirty="0" smtClean="0"/>
              <a:t>  </a:t>
            </a:r>
            <a:r>
              <a:rPr lang="en-GB" sz="1600" dirty="0" err="1" smtClean="0"/>
              <a:t>Hoa</a:t>
            </a:r>
            <a:r>
              <a:rPr lang="en-GB" sz="1600" dirty="0" smtClean="0"/>
              <a:t> District</a:t>
            </a:r>
          </a:p>
        </p:txBody>
      </p:sp>
      <p:sp>
        <p:nvSpPr>
          <p:cNvPr id="2" name="Title 1"/>
          <p:cNvSpPr>
            <a:spLocks noGrp="1"/>
          </p:cNvSpPr>
          <p:nvPr>
            <p:ph type="title"/>
          </p:nvPr>
        </p:nvSpPr>
        <p:spPr/>
        <p:txBody>
          <a:bodyPr/>
          <a:lstStyle/>
          <a:p>
            <a:r>
              <a:rPr lang="en-GB" dirty="0" smtClean="0"/>
              <a:t>Locations</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495800" y="152400"/>
            <a:ext cx="4267200" cy="6400800"/>
          </a:xfrm>
          <a:prstGeom prst="rect">
            <a:avLst/>
          </a:prstGeom>
          <a:noFill/>
          <a:ln w="9525">
            <a:noFill/>
            <a:miter lim="800000"/>
            <a:headEnd/>
            <a:tailEnd/>
          </a:ln>
        </p:spPr>
      </p:pic>
      <p:sp>
        <p:nvSpPr>
          <p:cNvPr id="9" name="Oval 8"/>
          <p:cNvSpPr/>
          <p:nvPr/>
        </p:nvSpPr>
        <p:spPr>
          <a:xfrm>
            <a:off x="5562600" y="2438400"/>
            <a:ext cx="22098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p:cNvSpPr/>
          <p:nvPr/>
        </p:nvSpPr>
        <p:spPr>
          <a:xfrm>
            <a:off x="6096000" y="2998176"/>
            <a:ext cx="152400" cy="1524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6339256" y="3030416"/>
            <a:ext cx="152400" cy="1524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p:cNvSpPr/>
          <p:nvPr/>
        </p:nvSpPr>
        <p:spPr>
          <a:xfrm>
            <a:off x="6858000" y="3124200"/>
            <a:ext cx="152400" cy="1524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p:cNvSpPr/>
          <p:nvPr/>
        </p:nvSpPr>
        <p:spPr>
          <a:xfrm>
            <a:off x="7086600" y="3124200"/>
            <a:ext cx="152400" cy="152400"/>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381000" y="1567976"/>
            <a:ext cx="3048000" cy="1295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381000" y="3168168"/>
            <a:ext cx="3048000" cy="1295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381000" y="4768360"/>
            <a:ext cx="3048000" cy="1295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 Groups &amp; Sample</a:t>
            </a:r>
            <a:endParaRPr lang="en-GB" dirty="0"/>
          </a:p>
        </p:txBody>
      </p:sp>
      <p:sp>
        <p:nvSpPr>
          <p:cNvPr id="3" name="Content Placeholder 2"/>
          <p:cNvSpPr>
            <a:spLocks noGrp="1"/>
          </p:cNvSpPr>
          <p:nvPr>
            <p:ph idx="1"/>
          </p:nvPr>
        </p:nvSpPr>
        <p:spPr>
          <a:xfrm>
            <a:off x="1143000" y="1219200"/>
            <a:ext cx="2133600" cy="2209800"/>
          </a:xfrm>
        </p:spPr>
        <p:txBody>
          <a:bodyPr>
            <a:noAutofit/>
          </a:bodyPr>
          <a:lstStyle/>
          <a:p>
            <a:pPr marL="1588" indent="7938">
              <a:lnSpc>
                <a:spcPct val="150000"/>
              </a:lnSpc>
              <a:spcBef>
                <a:spcPct val="0"/>
              </a:spcBef>
              <a:spcAft>
                <a:spcPct val="25000"/>
              </a:spcAft>
              <a:buNone/>
            </a:pPr>
            <a:r>
              <a:rPr lang="en-US" sz="1800" b="1" dirty="0" smtClean="0"/>
              <a:t>Farmers</a:t>
            </a:r>
            <a:endParaRPr lang="en-US" sz="1600" b="1" dirty="0" smtClean="0"/>
          </a:p>
          <a:p>
            <a:pPr marL="344488" indent="-344488">
              <a:lnSpc>
                <a:spcPct val="150000"/>
              </a:lnSpc>
              <a:spcBef>
                <a:spcPct val="0"/>
              </a:spcBef>
              <a:spcAft>
                <a:spcPct val="25000"/>
              </a:spcAft>
            </a:pPr>
            <a:r>
              <a:rPr lang="en-US" sz="1600" dirty="0" smtClean="0"/>
              <a:t>Private sector poultry farmers</a:t>
            </a:r>
          </a:p>
        </p:txBody>
      </p:sp>
      <p:sp>
        <p:nvSpPr>
          <p:cNvPr id="4" name="Content Placeholder 2"/>
          <p:cNvSpPr txBox="1">
            <a:spLocks/>
          </p:cNvSpPr>
          <p:nvPr/>
        </p:nvSpPr>
        <p:spPr>
          <a:xfrm>
            <a:off x="3505200" y="1219200"/>
            <a:ext cx="3048000" cy="2209800"/>
          </a:xfrm>
          <a:prstGeom prst="rect">
            <a:avLst/>
          </a:prstGeom>
        </p:spPr>
        <p:txBody>
          <a:bodyPr vert="horz" lIns="91440" tIns="45720" rIns="91440" bIns="45720" rtlCol="0">
            <a:noAutofit/>
          </a:bodyPr>
          <a:lstStyle/>
          <a:p>
            <a:pPr marL="1588" marR="0" lvl="0" indent="7938" defTabSz="914400" rtl="0" eaLnBrk="1" fontAlgn="auto" latinLnBrk="0" hangingPunct="1">
              <a:lnSpc>
                <a:spcPct val="150000"/>
              </a:lnSpc>
              <a:spcBef>
                <a:spcPct val="0"/>
              </a:spcBef>
              <a:spcAft>
                <a:spcPct val="25000"/>
              </a:spcAft>
              <a:buClr>
                <a:srgbClr val="C00000"/>
              </a:buClr>
              <a:buSzPct val="90000"/>
              <a:buFont typeface="Wingdings 3" pitchFamily="18" charset="2"/>
              <a:buNone/>
              <a:tabLst/>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Contributors</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a:p>
            <a:pPr marL="344488" marR="0" lvl="0" indent="-344488" defTabSz="914400" rtl="0" eaLnBrk="1" fontAlgn="auto" latinLnBrk="0" hangingPunct="1">
              <a:lnSpc>
                <a:spcPct val="150000"/>
              </a:lnSpc>
              <a:spcBef>
                <a:spcPct val="0"/>
              </a:spcBef>
              <a:spcAft>
                <a:spcPct val="25000"/>
              </a:spcAft>
              <a:buClr>
                <a:srgbClr val="C00000"/>
              </a:buClr>
              <a:buSzPct val="90000"/>
              <a:buFont typeface="Wingdings 3" pitchFamily="18"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Transporters</a:t>
            </a:r>
          </a:p>
          <a:p>
            <a:pPr marL="344488" marR="0" lvl="0" indent="-344488" defTabSz="914400" rtl="0" eaLnBrk="1" fontAlgn="auto" latinLnBrk="0" hangingPunct="1">
              <a:lnSpc>
                <a:spcPct val="150000"/>
              </a:lnSpc>
              <a:spcBef>
                <a:spcPct val="0"/>
              </a:spcBef>
              <a:spcAft>
                <a:spcPct val="25000"/>
              </a:spcAft>
              <a:buClr>
                <a:srgbClr val="C00000"/>
              </a:buClr>
              <a:buSzPct val="90000"/>
              <a:buFont typeface="Wingdings 3" pitchFamily="18"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Middlemen</a:t>
            </a:r>
          </a:p>
          <a:p>
            <a:pPr marL="344488" marR="0" lvl="0" indent="-344488" defTabSz="914400" rtl="0" eaLnBrk="1" fontAlgn="auto" latinLnBrk="0" hangingPunct="1">
              <a:lnSpc>
                <a:spcPct val="150000"/>
              </a:lnSpc>
              <a:spcBef>
                <a:spcPct val="0"/>
              </a:spcBef>
              <a:spcAft>
                <a:spcPct val="25000"/>
              </a:spcAft>
              <a:buClr>
                <a:srgbClr val="C00000"/>
              </a:buClr>
              <a:buSzPct val="90000"/>
              <a:buFont typeface="Wingdings 3" pitchFamily="18"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Suppliers</a:t>
            </a:r>
          </a:p>
          <a:p>
            <a:pPr marL="344488" marR="0" lvl="0" indent="-344488" defTabSz="914400" rtl="0" eaLnBrk="1" fontAlgn="auto" latinLnBrk="0" hangingPunct="1">
              <a:lnSpc>
                <a:spcPct val="150000"/>
              </a:lnSpc>
              <a:spcBef>
                <a:spcPct val="0"/>
              </a:spcBef>
              <a:spcAft>
                <a:spcPct val="25000"/>
              </a:spcAft>
              <a:buClr>
                <a:srgbClr val="C00000"/>
              </a:buClr>
              <a:buSzPct val="90000"/>
              <a:buFont typeface="Wingdings 3" pitchFamily="18"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Vendors</a:t>
            </a:r>
          </a:p>
        </p:txBody>
      </p:sp>
      <p:sp>
        <p:nvSpPr>
          <p:cNvPr id="5" name="Content Placeholder 2"/>
          <p:cNvSpPr txBox="1">
            <a:spLocks/>
          </p:cNvSpPr>
          <p:nvPr/>
        </p:nvSpPr>
        <p:spPr>
          <a:xfrm>
            <a:off x="5562600" y="1219200"/>
            <a:ext cx="3048000" cy="2209800"/>
          </a:xfrm>
          <a:prstGeom prst="rect">
            <a:avLst/>
          </a:prstGeom>
        </p:spPr>
        <p:txBody>
          <a:bodyPr vert="horz" lIns="91440" tIns="45720" rIns="91440" bIns="45720" rtlCol="0">
            <a:noAutofit/>
          </a:bodyPr>
          <a:lstStyle/>
          <a:p>
            <a:pPr marL="1588" marR="0" lvl="0" indent="7938" defTabSz="914400" rtl="0" eaLnBrk="1" fontAlgn="auto" latinLnBrk="0" hangingPunct="1">
              <a:lnSpc>
                <a:spcPct val="150000"/>
              </a:lnSpc>
              <a:spcBef>
                <a:spcPct val="0"/>
              </a:spcBef>
              <a:spcAft>
                <a:spcPct val="25000"/>
              </a:spcAft>
              <a:buClr>
                <a:srgbClr val="C00000"/>
              </a:buClr>
              <a:buSzPct val="90000"/>
              <a:buFont typeface="Wingdings 3" pitchFamily="18" charset="2"/>
              <a:buNone/>
              <a:tabLst/>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Opinion Leaders</a:t>
            </a:r>
          </a:p>
          <a:p>
            <a:pPr marL="344488" marR="0" lvl="0" indent="-344488" defTabSz="914400" rtl="0" eaLnBrk="1" fontAlgn="auto" latinLnBrk="0" hangingPunct="1">
              <a:lnSpc>
                <a:spcPct val="150000"/>
              </a:lnSpc>
              <a:spcBef>
                <a:spcPct val="0"/>
              </a:spcBef>
              <a:spcAft>
                <a:spcPct val="25000"/>
              </a:spcAft>
              <a:buClr>
                <a:srgbClr val="C00000"/>
              </a:buClr>
              <a:buSzPct val="90000"/>
              <a:buFont typeface="Wingdings 3" pitchFamily="18"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Human health</a:t>
            </a:r>
            <a:r>
              <a:rPr kumimoji="0" lang="en-US" sz="1600" b="0" i="0" u="none" strike="noStrike" kern="1200" cap="none" spc="0" normalizeH="0" noProof="0" dirty="0" smtClean="0">
                <a:ln>
                  <a:noFill/>
                </a:ln>
                <a:solidFill>
                  <a:schemeClr val="tx1"/>
                </a:solidFill>
                <a:effectLst/>
                <a:uLnTx/>
                <a:uFillTx/>
                <a:latin typeface="+mn-lt"/>
                <a:ea typeface="+mn-ea"/>
                <a:cs typeface="+mn-cs"/>
              </a:rPr>
              <a:t> care workers</a:t>
            </a:r>
          </a:p>
          <a:p>
            <a:pPr marL="344488" marR="0" lvl="0" indent="-344488" defTabSz="914400" rtl="0" eaLnBrk="1" fontAlgn="auto" latinLnBrk="0" hangingPunct="1">
              <a:lnSpc>
                <a:spcPct val="150000"/>
              </a:lnSpc>
              <a:spcBef>
                <a:spcPct val="0"/>
              </a:spcBef>
              <a:spcAft>
                <a:spcPct val="25000"/>
              </a:spcAft>
              <a:buClr>
                <a:srgbClr val="C00000"/>
              </a:buClr>
              <a:buSzPct val="90000"/>
              <a:buFont typeface="Wingdings 3" pitchFamily="18" charset="2"/>
              <a:buChar char=""/>
              <a:tabLst/>
              <a:defRPr/>
            </a:pPr>
            <a:r>
              <a:rPr lang="en-US" sz="1600" baseline="0" dirty="0" smtClean="0"/>
              <a:t>Animal</a:t>
            </a:r>
            <a:r>
              <a:rPr lang="en-US" sz="1600" dirty="0" smtClean="0"/>
              <a:t> health care workers</a:t>
            </a:r>
          </a:p>
          <a:p>
            <a:pPr marL="344488" marR="0" lvl="0" indent="-344488" defTabSz="914400" rtl="0" eaLnBrk="1" fontAlgn="auto" latinLnBrk="0" hangingPunct="1">
              <a:lnSpc>
                <a:spcPct val="150000"/>
              </a:lnSpc>
              <a:spcBef>
                <a:spcPct val="0"/>
              </a:spcBef>
              <a:spcAft>
                <a:spcPct val="25000"/>
              </a:spcAft>
              <a:buClr>
                <a:srgbClr val="C00000"/>
              </a:buClr>
              <a:buSzPct val="90000"/>
              <a:buFont typeface="Wingdings 3" pitchFamily="18"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Local</a:t>
            </a:r>
            <a:r>
              <a:rPr kumimoji="0" lang="en-US" sz="1600" b="0" i="0" u="none" strike="noStrike" kern="1200" cap="none" spc="0" normalizeH="0" noProof="0" dirty="0" smtClean="0">
                <a:ln>
                  <a:noFill/>
                </a:ln>
                <a:solidFill>
                  <a:schemeClr val="tx1"/>
                </a:solidFill>
                <a:effectLst/>
                <a:uLnTx/>
                <a:uFillTx/>
                <a:latin typeface="+mn-lt"/>
                <a:ea typeface="+mn-ea"/>
                <a:cs typeface="+mn-cs"/>
              </a:rPr>
              <a:t> Governments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6" name="Table 5"/>
          <p:cNvGraphicFramePr>
            <a:graphicFrameLocks noGrp="1"/>
          </p:cNvGraphicFramePr>
          <p:nvPr/>
        </p:nvGraphicFramePr>
        <p:xfrm>
          <a:off x="914400" y="4038600"/>
          <a:ext cx="7543801" cy="1854200"/>
        </p:xfrm>
        <a:graphic>
          <a:graphicData uri="http://schemas.openxmlformats.org/drawingml/2006/table">
            <a:tbl>
              <a:tblPr firstRow="1" bandRow="1">
                <a:tableStyleId>{5C22544A-7EE6-4342-B048-85BDC9FD1C3A}</a:tableStyleId>
              </a:tblPr>
              <a:tblGrid>
                <a:gridCol w="2001417"/>
                <a:gridCol w="1308618"/>
                <a:gridCol w="1462574"/>
                <a:gridCol w="1385596"/>
                <a:gridCol w="1385596"/>
              </a:tblGrid>
              <a:tr h="370840">
                <a:tc>
                  <a:txBody>
                    <a:bodyPr/>
                    <a:lstStyle/>
                    <a:p>
                      <a:r>
                        <a:rPr lang="en-GB" dirty="0" smtClean="0"/>
                        <a:t>Target Group</a:t>
                      </a:r>
                      <a:endParaRPr lang="en-GB" dirty="0"/>
                    </a:p>
                  </a:txBody>
                  <a:tcPr/>
                </a:tc>
                <a:tc>
                  <a:txBody>
                    <a:bodyPr/>
                    <a:lstStyle/>
                    <a:p>
                      <a:pPr algn="ctr"/>
                      <a:r>
                        <a:rPr lang="en-GB" dirty="0" smtClean="0"/>
                        <a:t>Thailand</a:t>
                      </a:r>
                      <a:endParaRPr lang="en-GB" dirty="0"/>
                    </a:p>
                  </a:txBody>
                  <a:tcPr/>
                </a:tc>
                <a:tc>
                  <a:txBody>
                    <a:bodyPr/>
                    <a:lstStyle/>
                    <a:p>
                      <a:pPr algn="ctr"/>
                      <a:r>
                        <a:rPr lang="en-GB" dirty="0" smtClean="0"/>
                        <a:t>Laos</a:t>
                      </a:r>
                      <a:endParaRPr lang="en-GB" dirty="0"/>
                    </a:p>
                  </a:txBody>
                  <a:tcPr/>
                </a:tc>
                <a:tc>
                  <a:txBody>
                    <a:bodyPr/>
                    <a:lstStyle/>
                    <a:p>
                      <a:pPr algn="ctr"/>
                      <a:r>
                        <a:rPr lang="en-GB" dirty="0" smtClean="0"/>
                        <a:t>Vietnam</a:t>
                      </a:r>
                      <a:endParaRPr lang="en-GB" dirty="0"/>
                    </a:p>
                  </a:txBody>
                  <a:tcPr/>
                </a:tc>
                <a:tc>
                  <a:txBody>
                    <a:bodyPr/>
                    <a:lstStyle/>
                    <a:p>
                      <a:pPr algn="ctr"/>
                      <a:r>
                        <a:rPr lang="en-GB" dirty="0" smtClean="0"/>
                        <a:t>Total</a:t>
                      </a:r>
                      <a:endParaRPr lang="en-GB" dirty="0"/>
                    </a:p>
                  </a:txBody>
                  <a:tcPr/>
                </a:tc>
              </a:tr>
              <a:tr h="370840">
                <a:tc>
                  <a:txBody>
                    <a:bodyPr/>
                    <a:lstStyle/>
                    <a:p>
                      <a:r>
                        <a:rPr lang="en-GB" dirty="0" smtClean="0"/>
                        <a:t>Farmers</a:t>
                      </a:r>
                      <a:endParaRPr lang="en-GB" dirty="0"/>
                    </a:p>
                  </a:txBody>
                  <a:tcPr/>
                </a:tc>
                <a:tc>
                  <a:txBody>
                    <a:bodyPr/>
                    <a:lstStyle/>
                    <a:p>
                      <a:pPr algn="ctr"/>
                      <a:r>
                        <a:rPr lang="en-GB" dirty="0" smtClean="0"/>
                        <a:t>2</a:t>
                      </a:r>
                      <a:endParaRPr lang="en-GB" dirty="0"/>
                    </a:p>
                  </a:txBody>
                  <a:tcPr/>
                </a:tc>
                <a:tc>
                  <a:txBody>
                    <a:bodyPr/>
                    <a:lstStyle/>
                    <a:p>
                      <a:pPr algn="ctr"/>
                      <a:r>
                        <a:rPr lang="en-GB" dirty="0" smtClean="0"/>
                        <a:t>5</a:t>
                      </a:r>
                      <a:endParaRPr lang="en-GB" dirty="0"/>
                    </a:p>
                  </a:txBody>
                  <a:tcPr/>
                </a:tc>
                <a:tc>
                  <a:txBody>
                    <a:bodyPr/>
                    <a:lstStyle/>
                    <a:p>
                      <a:pPr algn="ctr"/>
                      <a:r>
                        <a:rPr lang="en-GB" dirty="0" smtClean="0"/>
                        <a:t>2</a:t>
                      </a:r>
                      <a:endParaRPr lang="en-GB" dirty="0"/>
                    </a:p>
                  </a:txBody>
                  <a:tcPr/>
                </a:tc>
                <a:tc>
                  <a:txBody>
                    <a:bodyPr/>
                    <a:lstStyle/>
                    <a:p>
                      <a:pPr algn="ctr"/>
                      <a:r>
                        <a:rPr lang="en-GB" b="1" dirty="0" smtClean="0"/>
                        <a:t>9</a:t>
                      </a:r>
                      <a:endParaRPr lang="en-GB" b="1" dirty="0"/>
                    </a:p>
                  </a:txBody>
                  <a:tcPr/>
                </a:tc>
              </a:tr>
              <a:tr h="370840">
                <a:tc>
                  <a:txBody>
                    <a:bodyPr/>
                    <a:lstStyle/>
                    <a:p>
                      <a:r>
                        <a:rPr lang="en-GB" dirty="0" smtClean="0"/>
                        <a:t>Contributors</a:t>
                      </a:r>
                      <a:endParaRPr lang="en-GB" dirty="0"/>
                    </a:p>
                  </a:txBody>
                  <a:tcPr/>
                </a:tc>
                <a:tc>
                  <a:txBody>
                    <a:bodyPr/>
                    <a:lstStyle/>
                    <a:p>
                      <a:pPr algn="ctr"/>
                      <a:r>
                        <a:rPr lang="en-GB" dirty="0" smtClean="0"/>
                        <a:t>8</a:t>
                      </a:r>
                      <a:endParaRPr lang="en-GB" dirty="0"/>
                    </a:p>
                  </a:txBody>
                  <a:tcPr/>
                </a:tc>
                <a:tc>
                  <a:txBody>
                    <a:bodyPr/>
                    <a:lstStyle/>
                    <a:p>
                      <a:pPr algn="ctr"/>
                      <a:r>
                        <a:rPr lang="en-GB" dirty="0" smtClean="0"/>
                        <a:t>19</a:t>
                      </a:r>
                      <a:endParaRPr lang="en-GB" dirty="0"/>
                    </a:p>
                  </a:txBody>
                  <a:tcPr/>
                </a:tc>
                <a:tc>
                  <a:txBody>
                    <a:bodyPr/>
                    <a:lstStyle/>
                    <a:p>
                      <a:pPr algn="ctr"/>
                      <a:r>
                        <a:rPr lang="en-GB" dirty="0" smtClean="0"/>
                        <a:t>8</a:t>
                      </a:r>
                      <a:endParaRPr lang="en-GB" dirty="0"/>
                    </a:p>
                  </a:txBody>
                  <a:tcPr/>
                </a:tc>
                <a:tc>
                  <a:txBody>
                    <a:bodyPr/>
                    <a:lstStyle/>
                    <a:p>
                      <a:pPr algn="ctr"/>
                      <a:r>
                        <a:rPr lang="en-GB" b="1" dirty="0" smtClean="0"/>
                        <a:t>35</a:t>
                      </a:r>
                      <a:endParaRPr lang="en-GB" b="1" dirty="0"/>
                    </a:p>
                  </a:txBody>
                  <a:tcPr/>
                </a:tc>
              </a:tr>
              <a:tr h="370840">
                <a:tc>
                  <a:txBody>
                    <a:bodyPr/>
                    <a:lstStyle/>
                    <a:p>
                      <a:r>
                        <a:rPr lang="en-GB" dirty="0" smtClean="0"/>
                        <a:t>Opinion</a:t>
                      </a:r>
                      <a:r>
                        <a:rPr lang="en-GB" baseline="0" dirty="0" smtClean="0"/>
                        <a:t> Leaders</a:t>
                      </a:r>
                      <a:endParaRPr lang="en-GB" dirty="0"/>
                    </a:p>
                  </a:txBody>
                  <a:tcPr/>
                </a:tc>
                <a:tc>
                  <a:txBody>
                    <a:bodyPr/>
                    <a:lstStyle/>
                    <a:p>
                      <a:pPr algn="ctr"/>
                      <a:r>
                        <a:rPr lang="en-GB" dirty="0" smtClean="0"/>
                        <a:t>3</a:t>
                      </a:r>
                      <a:endParaRPr lang="en-GB" dirty="0"/>
                    </a:p>
                  </a:txBody>
                  <a:tcPr/>
                </a:tc>
                <a:tc>
                  <a:txBody>
                    <a:bodyPr/>
                    <a:lstStyle/>
                    <a:p>
                      <a:pPr algn="ctr"/>
                      <a:r>
                        <a:rPr lang="en-GB" dirty="0" smtClean="0"/>
                        <a:t>10</a:t>
                      </a:r>
                      <a:endParaRPr lang="en-GB" dirty="0"/>
                    </a:p>
                  </a:txBody>
                  <a:tcPr/>
                </a:tc>
                <a:tc>
                  <a:txBody>
                    <a:bodyPr/>
                    <a:lstStyle/>
                    <a:p>
                      <a:pPr algn="ctr"/>
                      <a:r>
                        <a:rPr lang="en-GB" dirty="0" smtClean="0"/>
                        <a:t>3</a:t>
                      </a:r>
                      <a:endParaRPr lang="en-GB" dirty="0"/>
                    </a:p>
                  </a:txBody>
                  <a:tcPr/>
                </a:tc>
                <a:tc>
                  <a:txBody>
                    <a:bodyPr/>
                    <a:lstStyle/>
                    <a:p>
                      <a:pPr algn="ctr"/>
                      <a:r>
                        <a:rPr lang="en-GB" b="1" dirty="0" smtClean="0"/>
                        <a:t>16</a:t>
                      </a:r>
                      <a:endParaRPr lang="en-GB" b="1" dirty="0"/>
                    </a:p>
                  </a:txBody>
                  <a:tcPr/>
                </a:tc>
              </a:tr>
              <a:tr h="370840">
                <a:tc>
                  <a:txBody>
                    <a:bodyPr/>
                    <a:lstStyle/>
                    <a:p>
                      <a:r>
                        <a:rPr lang="en-GB" b="1" dirty="0" smtClean="0"/>
                        <a:t>Total</a:t>
                      </a:r>
                      <a:endParaRPr lang="en-GB" b="1" dirty="0"/>
                    </a:p>
                  </a:txBody>
                  <a:tcPr/>
                </a:tc>
                <a:tc>
                  <a:txBody>
                    <a:bodyPr/>
                    <a:lstStyle/>
                    <a:p>
                      <a:pPr algn="ctr"/>
                      <a:r>
                        <a:rPr lang="en-GB" b="1" dirty="0" smtClean="0"/>
                        <a:t>13</a:t>
                      </a:r>
                      <a:endParaRPr lang="en-GB" b="1" dirty="0"/>
                    </a:p>
                  </a:txBody>
                  <a:tcPr/>
                </a:tc>
                <a:tc>
                  <a:txBody>
                    <a:bodyPr/>
                    <a:lstStyle/>
                    <a:p>
                      <a:pPr algn="ctr"/>
                      <a:r>
                        <a:rPr lang="en-GB" b="1" dirty="0" smtClean="0"/>
                        <a:t>34</a:t>
                      </a:r>
                      <a:endParaRPr lang="en-GB" b="1" dirty="0"/>
                    </a:p>
                  </a:txBody>
                  <a:tcPr/>
                </a:tc>
                <a:tc>
                  <a:txBody>
                    <a:bodyPr/>
                    <a:lstStyle/>
                    <a:p>
                      <a:pPr algn="ctr"/>
                      <a:r>
                        <a:rPr lang="en-GB" b="1" dirty="0" smtClean="0"/>
                        <a:t>13</a:t>
                      </a:r>
                      <a:endParaRPr lang="en-GB" b="1" dirty="0"/>
                    </a:p>
                  </a:txBody>
                  <a:tcPr/>
                </a:tc>
                <a:tc>
                  <a:txBody>
                    <a:bodyPr/>
                    <a:lstStyle/>
                    <a:p>
                      <a:pPr algn="ctr"/>
                      <a:r>
                        <a:rPr lang="en-GB" b="1" dirty="0" smtClean="0"/>
                        <a:t>60</a:t>
                      </a:r>
                      <a:endParaRPr lang="en-GB" b="1" dirty="0"/>
                    </a:p>
                  </a:txBody>
                  <a:tcPr/>
                </a:tc>
              </a:tr>
            </a:tbl>
          </a:graphicData>
        </a:graphic>
      </p:graphicFrame>
      <p:sp>
        <p:nvSpPr>
          <p:cNvPr id="7" name="Rounded Rectangle 6"/>
          <p:cNvSpPr/>
          <p:nvPr/>
        </p:nvSpPr>
        <p:spPr>
          <a:xfrm>
            <a:off x="914400" y="1219200"/>
            <a:ext cx="75438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15962"/>
          </a:xfrm>
        </p:spPr>
        <p:txBody>
          <a:bodyPr>
            <a:normAutofit fontScale="90000"/>
          </a:bodyPr>
          <a:lstStyle/>
          <a:p>
            <a:r>
              <a:rPr lang="en-GB" dirty="0" smtClean="0"/>
              <a:t>Sampling Limitations</a:t>
            </a:r>
            <a:r>
              <a:rPr lang="en-US" dirty="0" smtClean="0"/>
              <a:t> </a:t>
            </a:r>
            <a:br>
              <a:rPr lang="en-US" dirty="0" smtClean="0"/>
            </a:br>
            <a:endParaRPr lang="en-GB" sz="2700" dirty="0"/>
          </a:p>
        </p:txBody>
      </p:sp>
      <p:sp>
        <p:nvSpPr>
          <p:cNvPr id="3" name="Content Placeholder 2"/>
          <p:cNvSpPr>
            <a:spLocks noGrp="1"/>
          </p:cNvSpPr>
          <p:nvPr>
            <p:ph idx="1"/>
          </p:nvPr>
        </p:nvSpPr>
        <p:spPr/>
        <p:txBody>
          <a:bodyPr>
            <a:normAutofit/>
          </a:bodyPr>
          <a:lstStyle/>
          <a:p>
            <a:r>
              <a:rPr lang="en-US" sz="1800" b="1" dirty="0" smtClean="0"/>
              <a:t>Thailand</a:t>
            </a:r>
            <a:endParaRPr lang="en-US" sz="1800" dirty="0" smtClean="0"/>
          </a:p>
          <a:p>
            <a:pPr>
              <a:buNone/>
            </a:pPr>
            <a:r>
              <a:rPr lang="en-US" sz="1600" dirty="0" smtClean="0"/>
              <a:t>	Supply chain is dominated and controlled by large food companies and all poultry are taken to a central depot before being distributed to the market.  Permission was required in order to interview the staff. There were no egg wholesalers in the area as all eggs were brought in from other districts, so the original sampling plan was adjusted.</a:t>
            </a:r>
          </a:p>
          <a:p>
            <a:r>
              <a:rPr lang="en-US" sz="1800" b="1" dirty="0" smtClean="0"/>
              <a:t>Laos</a:t>
            </a:r>
          </a:p>
          <a:p>
            <a:pPr>
              <a:buNone/>
            </a:pPr>
            <a:r>
              <a:rPr lang="en-US" sz="1600" b="1" dirty="0" smtClean="0"/>
              <a:t>	</a:t>
            </a:r>
            <a:r>
              <a:rPr lang="en-US" sz="1600" dirty="0" smtClean="0"/>
              <a:t>In the Sepone area, there are no large commercial farms, so all farm interviews were shifted to Kaisone district. Because the total number of farms were limited, the sampling plan was adjusted by shifting planned interviews to other supply actors.</a:t>
            </a:r>
          </a:p>
          <a:p>
            <a:r>
              <a:rPr lang="en-US" sz="1800" b="1" dirty="0" smtClean="0"/>
              <a:t>Vietnam</a:t>
            </a:r>
          </a:p>
          <a:p>
            <a:pPr>
              <a:buNone/>
            </a:pPr>
            <a:r>
              <a:rPr lang="en-US" sz="1600" dirty="0" smtClean="0"/>
              <a:t>	There are no specialized trucks used for poultry transport. Instead the birds are transported by bus using the public transport system. Transportation is done by the farmers who take the poultry to the market on a motorbike (10-50 birds/trip). The farmers sell poultry directly to restaurants and large functions. There are seldom any middlemen who buy directly from the farmers.</a:t>
            </a:r>
          </a:p>
        </p:txBody>
      </p:sp>
      <p:sp>
        <p:nvSpPr>
          <p:cNvPr id="4" name="TextBox 3"/>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Screening &amp; Recruitment of Respondents</a:t>
            </a:r>
            <a:endParaRPr lang="en-GB" dirty="0"/>
          </a:p>
        </p:txBody>
      </p:sp>
      <p:sp>
        <p:nvSpPr>
          <p:cNvPr id="3" name="Content Placeholder 2"/>
          <p:cNvSpPr>
            <a:spLocks noGrp="1"/>
          </p:cNvSpPr>
          <p:nvPr>
            <p:ph idx="1"/>
          </p:nvPr>
        </p:nvSpPr>
        <p:spPr>
          <a:xfrm>
            <a:off x="457200" y="990600"/>
            <a:ext cx="7848600" cy="5181598"/>
          </a:xfrm>
        </p:spPr>
        <p:txBody>
          <a:bodyPr>
            <a:noAutofit/>
          </a:bodyPr>
          <a:lstStyle/>
          <a:p>
            <a:pPr marL="344488" indent="-344488">
              <a:spcBef>
                <a:spcPct val="0"/>
              </a:spcBef>
              <a:spcAft>
                <a:spcPct val="25000"/>
              </a:spcAft>
            </a:pPr>
            <a:r>
              <a:rPr lang="en-US" sz="1400" dirty="0" smtClean="0"/>
              <a:t>In order to have comparable respondent segments across countries, participants were recruited based on pre-determined screening criteria. The criteria for each segment is shown in the table below. All business owners and workers were required to have a minimum of two years experience.</a:t>
            </a:r>
          </a:p>
          <a:p>
            <a:pPr marL="344488" indent="-344488">
              <a:spcBef>
                <a:spcPct val="0"/>
              </a:spcBef>
              <a:spcAft>
                <a:spcPct val="25000"/>
              </a:spcAft>
              <a:buNone/>
            </a:pPr>
            <a:endParaRPr lang="en-US" sz="1400" dirty="0" smtClean="0"/>
          </a:p>
        </p:txBody>
      </p:sp>
      <p:graphicFrame>
        <p:nvGraphicFramePr>
          <p:cNvPr id="4" name="Table 3"/>
          <p:cNvGraphicFramePr>
            <a:graphicFrameLocks noGrp="1"/>
          </p:cNvGraphicFramePr>
          <p:nvPr>
            <p:extLst>
              <p:ext uri="{D42A27DB-BD31-4B8C-83A1-F6EECF244321}">
                <p14:modId xmlns:p14="http://schemas.microsoft.com/office/powerpoint/2010/main" xmlns="" val="1445918330"/>
              </p:ext>
            </p:extLst>
          </p:nvPr>
        </p:nvGraphicFramePr>
        <p:xfrm>
          <a:off x="762000" y="1905000"/>
          <a:ext cx="7620000" cy="4526831"/>
        </p:xfrm>
        <a:graphic>
          <a:graphicData uri="http://schemas.openxmlformats.org/drawingml/2006/table">
            <a:tbl>
              <a:tblPr firstRow="1" bandRow="1">
                <a:tableStyleId>{5C22544A-7EE6-4342-B048-85BDC9FD1C3A}</a:tableStyleId>
              </a:tblPr>
              <a:tblGrid>
                <a:gridCol w="2514600"/>
                <a:gridCol w="5105400"/>
              </a:tblGrid>
              <a:tr h="423270">
                <a:tc>
                  <a:txBody>
                    <a:bodyPr/>
                    <a:lstStyle/>
                    <a:p>
                      <a:pPr algn="l"/>
                      <a:r>
                        <a:rPr lang="en-GB" dirty="0" smtClean="0"/>
                        <a:t>Respondent Segment</a:t>
                      </a:r>
                      <a:endParaRPr lang="en-GB" dirty="0"/>
                    </a:p>
                  </a:txBody>
                  <a:tcPr/>
                </a:tc>
                <a:tc>
                  <a:txBody>
                    <a:bodyPr/>
                    <a:lstStyle/>
                    <a:p>
                      <a:pPr algn="l"/>
                      <a:r>
                        <a:rPr lang="en-GB" dirty="0" smtClean="0"/>
                        <a:t>Screening</a:t>
                      </a:r>
                      <a:r>
                        <a:rPr lang="en-GB" baseline="0" dirty="0" smtClean="0"/>
                        <a:t> Criteria</a:t>
                      </a:r>
                      <a:endParaRPr lang="en-GB" dirty="0"/>
                    </a:p>
                  </a:txBody>
                  <a:tcPr/>
                </a:tc>
              </a:tr>
              <a:tr h="381000">
                <a:tc>
                  <a:txBody>
                    <a:bodyPr/>
                    <a:lstStyle/>
                    <a:p>
                      <a:pPr marL="0" marR="0" algn="l">
                        <a:lnSpc>
                          <a:spcPct val="100000"/>
                        </a:lnSpc>
                        <a:spcBef>
                          <a:spcPts val="0"/>
                        </a:spcBef>
                        <a:spcAft>
                          <a:spcPts val="600"/>
                        </a:spcAft>
                      </a:pPr>
                      <a:r>
                        <a:rPr lang="en-US" sz="1200" dirty="0">
                          <a:solidFill>
                            <a:srgbClr val="000000"/>
                          </a:solidFill>
                          <a:latin typeface="Arial"/>
                          <a:ea typeface="MS Mincho"/>
                          <a:cs typeface="Times New Roman"/>
                        </a:rPr>
                        <a:t>Market Vendors</a:t>
                      </a:r>
                      <a:endParaRPr lang="en-US" sz="1200" dirty="0">
                        <a:solidFill>
                          <a:srgbClr val="C0C0C0"/>
                        </a:solidFill>
                        <a:latin typeface="Calibri"/>
                        <a:ea typeface="Times New Roman"/>
                        <a:cs typeface="Times New Roman"/>
                      </a:endParaRPr>
                    </a:p>
                  </a:txBody>
                  <a:tcPr marL="68580" marR="68580" marT="0" marB="0" anchor="ctr"/>
                </a:tc>
                <a:tc>
                  <a:txBody>
                    <a:bodyPr/>
                    <a:lstStyle/>
                    <a:p>
                      <a:pPr marL="0" marR="0" algn="l">
                        <a:lnSpc>
                          <a:spcPct val="100000"/>
                        </a:lnSpc>
                        <a:spcBef>
                          <a:spcPts val="0"/>
                        </a:spcBef>
                        <a:spcAft>
                          <a:spcPts val="600"/>
                        </a:spcAft>
                      </a:pPr>
                      <a:r>
                        <a:rPr lang="en-US" sz="1200" dirty="0" smtClean="0">
                          <a:solidFill>
                            <a:srgbClr val="000000"/>
                          </a:solidFill>
                          <a:latin typeface="Arial"/>
                          <a:ea typeface="MS Mincho"/>
                          <a:cs typeface="Times New Roman"/>
                        </a:rPr>
                        <a:t>Sell live or dead poultry </a:t>
                      </a:r>
                      <a:r>
                        <a:rPr lang="en-US" sz="1200" dirty="0">
                          <a:solidFill>
                            <a:srgbClr val="000000"/>
                          </a:solidFill>
                          <a:latin typeface="Arial"/>
                          <a:ea typeface="MS Mincho"/>
                          <a:cs typeface="Times New Roman"/>
                        </a:rPr>
                        <a:t>in the </a:t>
                      </a:r>
                      <a:r>
                        <a:rPr lang="en-US" sz="1200" dirty="0" smtClean="0">
                          <a:solidFill>
                            <a:srgbClr val="000000"/>
                          </a:solidFill>
                          <a:latin typeface="Arial"/>
                          <a:ea typeface="MS Mincho"/>
                          <a:cs typeface="Times New Roman"/>
                        </a:rPr>
                        <a:t>market</a:t>
                      </a:r>
                      <a:endParaRPr lang="en-US" sz="1200" dirty="0">
                        <a:solidFill>
                          <a:srgbClr val="C0C0C0"/>
                        </a:solidFill>
                        <a:latin typeface="Calibri"/>
                        <a:ea typeface="Times New Roman"/>
                        <a:cs typeface="Times New Roman"/>
                      </a:endParaRPr>
                    </a:p>
                  </a:txBody>
                  <a:tcPr marL="68580" marR="68580" marT="0" marB="0" anchor="ctr"/>
                </a:tc>
              </a:tr>
              <a:tr h="457200">
                <a:tc>
                  <a:txBody>
                    <a:bodyPr/>
                    <a:lstStyle/>
                    <a:p>
                      <a:pPr marL="0" marR="0" algn="l">
                        <a:lnSpc>
                          <a:spcPct val="100000"/>
                        </a:lnSpc>
                        <a:spcBef>
                          <a:spcPts val="0"/>
                        </a:spcBef>
                        <a:spcAft>
                          <a:spcPts val="600"/>
                        </a:spcAft>
                      </a:pPr>
                      <a:r>
                        <a:rPr lang="en-US" sz="1200">
                          <a:solidFill>
                            <a:srgbClr val="000000"/>
                          </a:solidFill>
                          <a:latin typeface="Arial"/>
                          <a:ea typeface="MS Mincho"/>
                          <a:cs typeface="Times New Roman"/>
                        </a:rPr>
                        <a:t>Middlemen</a:t>
                      </a:r>
                      <a:endParaRPr lang="en-US" sz="1200">
                        <a:solidFill>
                          <a:srgbClr val="C0C0C0"/>
                        </a:solidFill>
                        <a:latin typeface="Calibri"/>
                        <a:ea typeface="Times New Roman"/>
                        <a:cs typeface="Times New Roman"/>
                      </a:endParaRPr>
                    </a:p>
                  </a:txBody>
                  <a:tcPr marL="68580" marR="68580" marT="0" marB="0" anchor="ctr"/>
                </a:tc>
                <a:tc>
                  <a:txBody>
                    <a:bodyPr/>
                    <a:lstStyle/>
                    <a:p>
                      <a:pPr marL="0" marR="0" algn="l">
                        <a:lnSpc>
                          <a:spcPct val="100000"/>
                        </a:lnSpc>
                        <a:spcBef>
                          <a:spcPts val="0"/>
                        </a:spcBef>
                        <a:spcAft>
                          <a:spcPts val="600"/>
                        </a:spcAft>
                      </a:pPr>
                      <a:r>
                        <a:rPr lang="en-US" sz="1200" dirty="0">
                          <a:solidFill>
                            <a:srgbClr val="000000"/>
                          </a:solidFill>
                          <a:latin typeface="Arial"/>
                          <a:ea typeface="MS Mincho"/>
                          <a:cs typeface="Times New Roman"/>
                        </a:rPr>
                        <a:t>Wholesale vendors </a:t>
                      </a:r>
                      <a:r>
                        <a:rPr lang="en-US" sz="1200" dirty="0" smtClean="0">
                          <a:solidFill>
                            <a:srgbClr val="000000"/>
                          </a:solidFill>
                          <a:latin typeface="Arial"/>
                          <a:ea typeface="MS Mincho"/>
                          <a:cs typeface="Times New Roman"/>
                        </a:rPr>
                        <a:t>who</a:t>
                      </a:r>
                      <a:r>
                        <a:rPr lang="en-US" sz="1200" baseline="0" dirty="0" smtClean="0">
                          <a:solidFill>
                            <a:srgbClr val="000000"/>
                          </a:solidFill>
                          <a:latin typeface="Arial"/>
                          <a:ea typeface="MS Mincho"/>
                          <a:cs typeface="Times New Roman"/>
                        </a:rPr>
                        <a:t> </a:t>
                      </a:r>
                      <a:r>
                        <a:rPr lang="en-US" sz="1200" dirty="0" smtClean="0">
                          <a:solidFill>
                            <a:srgbClr val="000000"/>
                          </a:solidFill>
                          <a:latin typeface="Arial"/>
                          <a:ea typeface="MS Mincho"/>
                          <a:cs typeface="Times New Roman"/>
                        </a:rPr>
                        <a:t>sell </a:t>
                      </a:r>
                      <a:r>
                        <a:rPr lang="en-US" sz="1200" dirty="0">
                          <a:solidFill>
                            <a:srgbClr val="000000"/>
                          </a:solidFill>
                          <a:latin typeface="Arial"/>
                          <a:ea typeface="MS Mincho"/>
                          <a:cs typeface="Times New Roman"/>
                        </a:rPr>
                        <a:t>live poultry to market </a:t>
                      </a:r>
                      <a:r>
                        <a:rPr lang="en-US" sz="1200" dirty="0" smtClean="0">
                          <a:solidFill>
                            <a:srgbClr val="000000"/>
                          </a:solidFill>
                          <a:latin typeface="Arial"/>
                          <a:ea typeface="MS Mincho"/>
                          <a:cs typeface="Times New Roman"/>
                        </a:rPr>
                        <a:t>vendors</a:t>
                      </a:r>
                      <a:endParaRPr lang="en-US" sz="1200" dirty="0">
                        <a:solidFill>
                          <a:srgbClr val="C0C0C0"/>
                        </a:solidFill>
                        <a:latin typeface="Calibri"/>
                        <a:ea typeface="Times New Roman"/>
                        <a:cs typeface="Times New Roman"/>
                      </a:endParaRPr>
                    </a:p>
                  </a:txBody>
                  <a:tcPr marL="68580" marR="68580" marT="0" marB="0" anchor="ctr"/>
                </a:tc>
              </a:tr>
              <a:tr h="533400">
                <a:tc>
                  <a:txBody>
                    <a:bodyPr/>
                    <a:lstStyle/>
                    <a:p>
                      <a:pPr marL="0" marR="0" algn="l">
                        <a:lnSpc>
                          <a:spcPct val="100000"/>
                        </a:lnSpc>
                        <a:spcBef>
                          <a:spcPts val="0"/>
                        </a:spcBef>
                        <a:spcAft>
                          <a:spcPts val="600"/>
                        </a:spcAft>
                      </a:pPr>
                      <a:r>
                        <a:rPr lang="en-US" sz="1200">
                          <a:solidFill>
                            <a:srgbClr val="000000"/>
                          </a:solidFill>
                          <a:latin typeface="Arial"/>
                          <a:ea typeface="MS Mincho"/>
                          <a:cs typeface="Times New Roman"/>
                        </a:rPr>
                        <a:t>Transporters</a:t>
                      </a:r>
                      <a:endParaRPr lang="en-US" sz="1200">
                        <a:solidFill>
                          <a:srgbClr val="C0C0C0"/>
                        </a:solidFill>
                        <a:latin typeface="Calibri"/>
                        <a:ea typeface="Times New Roman"/>
                        <a:cs typeface="Times New Roman"/>
                      </a:endParaRPr>
                    </a:p>
                  </a:txBody>
                  <a:tcPr marL="68580" marR="68580" marT="0" marB="0" anchor="ctr"/>
                </a:tc>
                <a:tc>
                  <a:txBody>
                    <a:bodyPr/>
                    <a:lstStyle/>
                    <a:p>
                      <a:pPr marL="0" marR="0" algn="l">
                        <a:lnSpc>
                          <a:spcPct val="100000"/>
                        </a:lnSpc>
                        <a:spcBef>
                          <a:spcPts val="0"/>
                        </a:spcBef>
                        <a:spcAft>
                          <a:spcPts val="600"/>
                        </a:spcAft>
                      </a:pPr>
                      <a:r>
                        <a:rPr lang="en-US" sz="1200" dirty="0">
                          <a:solidFill>
                            <a:srgbClr val="000000"/>
                          </a:solidFill>
                          <a:latin typeface="Arial"/>
                          <a:ea typeface="MS Mincho"/>
                          <a:cs typeface="Times New Roman"/>
                        </a:rPr>
                        <a:t>Transporters of live </a:t>
                      </a:r>
                      <a:r>
                        <a:rPr lang="en-US" sz="1200" dirty="0" smtClean="0">
                          <a:solidFill>
                            <a:srgbClr val="000000"/>
                          </a:solidFill>
                          <a:latin typeface="Arial"/>
                          <a:ea typeface="MS Mincho"/>
                          <a:cs typeface="Times New Roman"/>
                        </a:rPr>
                        <a:t>poultry</a:t>
                      </a:r>
                      <a:endParaRPr lang="en-US" sz="1200" dirty="0">
                        <a:solidFill>
                          <a:srgbClr val="C0C0C0"/>
                        </a:solidFill>
                        <a:latin typeface="Calibri"/>
                        <a:ea typeface="Times New Roman"/>
                        <a:cs typeface="Times New Roman"/>
                      </a:endParaRPr>
                    </a:p>
                  </a:txBody>
                  <a:tcPr marL="68580" marR="68580" marT="0" marB="0" anchor="ctr"/>
                </a:tc>
              </a:tr>
              <a:tr h="457200">
                <a:tc>
                  <a:txBody>
                    <a:bodyPr/>
                    <a:lstStyle/>
                    <a:p>
                      <a:pPr marL="0" marR="0" algn="l">
                        <a:lnSpc>
                          <a:spcPct val="100000"/>
                        </a:lnSpc>
                        <a:spcBef>
                          <a:spcPts val="0"/>
                        </a:spcBef>
                        <a:spcAft>
                          <a:spcPts val="600"/>
                        </a:spcAft>
                      </a:pPr>
                      <a:r>
                        <a:rPr lang="en-US" sz="1200">
                          <a:solidFill>
                            <a:srgbClr val="000000"/>
                          </a:solidFill>
                          <a:latin typeface="Arial"/>
                          <a:ea typeface="MS Mincho"/>
                          <a:cs typeface="Times New Roman"/>
                        </a:rPr>
                        <a:t>Suppliers</a:t>
                      </a:r>
                      <a:endParaRPr lang="en-US" sz="1200">
                        <a:solidFill>
                          <a:srgbClr val="C0C0C0"/>
                        </a:solidFill>
                        <a:latin typeface="Calibri"/>
                        <a:ea typeface="Times New Roman"/>
                        <a:cs typeface="Times New Roman"/>
                      </a:endParaRPr>
                    </a:p>
                  </a:txBody>
                  <a:tcPr marL="68580" marR="68580" marT="0" marB="0" anchor="ctr"/>
                </a:tc>
                <a:tc>
                  <a:txBody>
                    <a:bodyPr/>
                    <a:lstStyle/>
                    <a:p>
                      <a:pPr marL="0" marR="0" algn="l">
                        <a:lnSpc>
                          <a:spcPct val="100000"/>
                        </a:lnSpc>
                        <a:spcBef>
                          <a:spcPts val="0"/>
                        </a:spcBef>
                        <a:spcAft>
                          <a:spcPts val="600"/>
                        </a:spcAft>
                      </a:pPr>
                      <a:r>
                        <a:rPr lang="en-US" sz="1200" dirty="0">
                          <a:solidFill>
                            <a:srgbClr val="000000"/>
                          </a:solidFill>
                          <a:latin typeface="Arial"/>
                          <a:ea typeface="MS Mincho"/>
                          <a:cs typeface="Times New Roman"/>
                        </a:rPr>
                        <a:t>Wholesale vendors </a:t>
                      </a:r>
                      <a:r>
                        <a:rPr lang="en-US" sz="1200" dirty="0" smtClean="0">
                          <a:solidFill>
                            <a:srgbClr val="000000"/>
                          </a:solidFill>
                          <a:latin typeface="Arial"/>
                          <a:ea typeface="MS Mincho"/>
                          <a:cs typeface="Times New Roman"/>
                        </a:rPr>
                        <a:t>who</a:t>
                      </a:r>
                      <a:r>
                        <a:rPr lang="en-US" sz="1200" baseline="0" dirty="0" smtClean="0">
                          <a:solidFill>
                            <a:srgbClr val="000000"/>
                          </a:solidFill>
                          <a:latin typeface="Arial"/>
                          <a:ea typeface="MS Mincho"/>
                          <a:cs typeface="Times New Roman"/>
                        </a:rPr>
                        <a:t> </a:t>
                      </a:r>
                      <a:r>
                        <a:rPr lang="en-US" sz="1200" dirty="0" smtClean="0">
                          <a:solidFill>
                            <a:srgbClr val="000000"/>
                          </a:solidFill>
                          <a:latin typeface="Arial"/>
                          <a:ea typeface="MS Mincho"/>
                          <a:cs typeface="Times New Roman"/>
                        </a:rPr>
                        <a:t>sell </a:t>
                      </a:r>
                      <a:r>
                        <a:rPr lang="en-US" sz="1200" dirty="0">
                          <a:solidFill>
                            <a:srgbClr val="000000"/>
                          </a:solidFill>
                          <a:latin typeface="Arial"/>
                          <a:ea typeface="MS Mincho"/>
                          <a:cs typeface="Times New Roman"/>
                        </a:rPr>
                        <a:t>eggs to market </a:t>
                      </a:r>
                      <a:r>
                        <a:rPr lang="en-US" sz="1200" dirty="0" smtClean="0">
                          <a:solidFill>
                            <a:srgbClr val="000000"/>
                          </a:solidFill>
                          <a:latin typeface="Arial"/>
                          <a:ea typeface="MS Mincho"/>
                          <a:cs typeface="Times New Roman"/>
                        </a:rPr>
                        <a:t>vendors</a:t>
                      </a:r>
                      <a:endParaRPr lang="en-US" sz="1200" dirty="0">
                        <a:solidFill>
                          <a:srgbClr val="C0C0C0"/>
                        </a:solidFill>
                        <a:latin typeface="Calibri"/>
                        <a:ea typeface="Times New Roman"/>
                        <a:cs typeface="Times New Roman"/>
                      </a:endParaRPr>
                    </a:p>
                  </a:txBody>
                  <a:tcPr marL="68580" marR="68580" marT="0" marB="0" anchor="ctr"/>
                </a:tc>
              </a:tr>
              <a:tr h="592025">
                <a:tc>
                  <a:txBody>
                    <a:bodyPr/>
                    <a:lstStyle/>
                    <a:p>
                      <a:pPr marL="0" marR="0" algn="l">
                        <a:lnSpc>
                          <a:spcPct val="100000"/>
                        </a:lnSpc>
                        <a:spcBef>
                          <a:spcPts val="0"/>
                        </a:spcBef>
                        <a:spcAft>
                          <a:spcPts val="600"/>
                        </a:spcAft>
                      </a:pPr>
                      <a:r>
                        <a:rPr lang="en-US" sz="1200">
                          <a:solidFill>
                            <a:srgbClr val="000000"/>
                          </a:solidFill>
                          <a:latin typeface="Arial"/>
                          <a:ea typeface="MS Mincho"/>
                          <a:cs typeface="Times New Roman"/>
                        </a:rPr>
                        <a:t>Private sector poultry producers</a:t>
                      </a:r>
                      <a:endParaRPr lang="en-US" sz="1200">
                        <a:solidFill>
                          <a:srgbClr val="C0C0C0"/>
                        </a:solidFill>
                        <a:latin typeface="Calibri"/>
                        <a:ea typeface="Times New Roman"/>
                        <a:cs typeface="Times New Roman"/>
                      </a:endParaRPr>
                    </a:p>
                  </a:txBody>
                  <a:tcPr marL="68580" marR="68580" marT="0" marB="0" anchor="ctr"/>
                </a:tc>
                <a:tc>
                  <a:txBody>
                    <a:bodyPr/>
                    <a:lstStyle/>
                    <a:p>
                      <a:pPr marL="0" marR="152400" indent="0" algn="l">
                        <a:lnSpc>
                          <a:spcPct val="100000"/>
                        </a:lnSpc>
                        <a:spcBef>
                          <a:spcPts val="50"/>
                        </a:spcBef>
                        <a:spcAft>
                          <a:spcPts val="600"/>
                        </a:spcAft>
                      </a:pPr>
                      <a:r>
                        <a:rPr lang="en-US" sz="1200" dirty="0">
                          <a:solidFill>
                            <a:srgbClr val="000000"/>
                          </a:solidFill>
                          <a:latin typeface="Arial"/>
                          <a:ea typeface="MS Mincho"/>
                          <a:cs typeface="Times New Roman"/>
                        </a:rPr>
                        <a:t>Commercial </a:t>
                      </a:r>
                      <a:r>
                        <a:rPr lang="en-US" sz="1200" dirty="0" smtClean="0">
                          <a:solidFill>
                            <a:srgbClr val="000000"/>
                          </a:solidFill>
                          <a:latin typeface="Arial"/>
                          <a:ea typeface="MS Mincho"/>
                          <a:cs typeface="Times New Roman"/>
                        </a:rPr>
                        <a:t>producers of live poultry</a:t>
                      </a:r>
                      <a:endParaRPr lang="en-US" sz="1200" dirty="0">
                        <a:solidFill>
                          <a:srgbClr val="C0C0C0"/>
                        </a:solidFill>
                        <a:latin typeface="Calibri"/>
                        <a:ea typeface="Times New Roman"/>
                        <a:cs typeface="Times New Roman"/>
                      </a:endParaRPr>
                    </a:p>
                    <a:p>
                      <a:pPr marL="0" marR="152400" indent="0" algn="l">
                        <a:lnSpc>
                          <a:spcPct val="100000"/>
                        </a:lnSpc>
                        <a:spcBef>
                          <a:spcPts val="50"/>
                        </a:spcBef>
                        <a:spcAft>
                          <a:spcPts val="600"/>
                        </a:spcAft>
                      </a:pPr>
                      <a:r>
                        <a:rPr lang="en-US" sz="1200" dirty="0">
                          <a:solidFill>
                            <a:srgbClr val="000000"/>
                          </a:solidFill>
                          <a:latin typeface="Arial"/>
                          <a:ea typeface="MS Mincho"/>
                          <a:cs typeface="Times New Roman"/>
                        </a:rPr>
                        <a:t>Must have </a:t>
                      </a:r>
                      <a:r>
                        <a:rPr lang="en-US" sz="1200" dirty="0" smtClean="0">
                          <a:solidFill>
                            <a:srgbClr val="000000"/>
                          </a:solidFill>
                          <a:latin typeface="Arial"/>
                          <a:ea typeface="MS Mincho"/>
                          <a:cs typeface="Times New Roman"/>
                        </a:rPr>
                        <a:t>100 or </a:t>
                      </a:r>
                      <a:r>
                        <a:rPr lang="en-US" sz="1200" dirty="0">
                          <a:solidFill>
                            <a:srgbClr val="000000"/>
                          </a:solidFill>
                          <a:latin typeface="Arial"/>
                          <a:ea typeface="MS Mincho"/>
                          <a:cs typeface="Times New Roman"/>
                        </a:rPr>
                        <a:t>more poultry on the </a:t>
                      </a:r>
                      <a:r>
                        <a:rPr lang="en-US" sz="1200" dirty="0" smtClean="0">
                          <a:solidFill>
                            <a:srgbClr val="000000"/>
                          </a:solidFill>
                          <a:latin typeface="Arial"/>
                          <a:ea typeface="MS Mincho"/>
                          <a:cs typeface="Times New Roman"/>
                        </a:rPr>
                        <a:t>farm</a:t>
                      </a:r>
                      <a:endParaRPr lang="en-US" sz="1200" dirty="0">
                        <a:solidFill>
                          <a:srgbClr val="C0C0C0"/>
                        </a:solidFill>
                        <a:latin typeface="Calibri"/>
                        <a:ea typeface="Times New Roman"/>
                        <a:cs typeface="Times New Roman"/>
                      </a:endParaRPr>
                    </a:p>
                  </a:txBody>
                  <a:tcPr marL="68580" marR="68580" marT="0" marB="0" anchor="ctr"/>
                </a:tc>
              </a:tr>
              <a:tr h="627175">
                <a:tc>
                  <a:txBody>
                    <a:bodyPr/>
                    <a:lstStyle/>
                    <a:p>
                      <a:pPr marL="0" marR="0" algn="l">
                        <a:lnSpc>
                          <a:spcPct val="100000"/>
                        </a:lnSpc>
                        <a:spcBef>
                          <a:spcPts val="0"/>
                        </a:spcBef>
                        <a:spcAft>
                          <a:spcPts val="600"/>
                        </a:spcAft>
                      </a:pPr>
                      <a:r>
                        <a:rPr lang="en-US" sz="1200">
                          <a:solidFill>
                            <a:srgbClr val="000000"/>
                          </a:solidFill>
                          <a:latin typeface="Arial"/>
                          <a:ea typeface="MS Mincho"/>
                          <a:cs typeface="Times New Roman"/>
                        </a:rPr>
                        <a:t>Human/Animal Health care workers</a:t>
                      </a:r>
                      <a:endParaRPr lang="en-US" sz="1200">
                        <a:solidFill>
                          <a:srgbClr val="C0C0C0"/>
                        </a:solidFill>
                        <a:latin typeface="Calibri"/>
                        <a:ea typeface="Times New Roman"/>
                        <a:cs typeface="Times New Roman"/>
                      </a:endParaRPr>
                    </a:p>
                  </a:txBody>
                  <a:tcPr marL="68580" marR="68580" marT="0" marB="0" anchor="ctr"/>
                </a:tc>
                <a:tc>
                  <a:txBody>
                    <a:bodyPr/>
                    <a:lstStyle/>
                    <a:p>
                      <a:pPr marL="0" marR="0" algn="l">
                        <a:lnSpc>
                          <a:spcPct val="100000"/>
                        </a:lnSpc>
                        <a:spcBef>
                          <a:spcPts val="0"/>
                        </a:spcBef>
                        <a:spcAft>
                          <a:spcPts val="600"/>
                        </a:spcAft>
                      </a:pPr>
                      <a:r>
                        <a:rPr lang="en-US" sz="1200" dirty="0" smtClean="0">
                          <a:solidFill>
                            <a:srgbClr val="000000"/>
                          </a:solidFill>
                          <a:latin typeface="Arial"/>
                          <a:ea typeface="MS Mincho"/>
                          <a:cs typeface="Times New Roman"/>
                        </a:rPr>
                        <a:t>Must </a:t>
                      </a:r>
                      <a:r>
                        <a:rPr lang="en-US" sz="1200" dirty="0">
                          <a:solidFill>
                            <a:srgbClr val="000000"/>
                          </a:solidFill>
                          <a:latin typeface="Arial"/>
                          <a:ea typeface="MS Mincho"/>
                          <a:cs typeface="Times New Roman"/>
                        </a:rPr>
                        <a:t>be the designated person who would be involved with treatment of </a:t>
                      </a:r>
                      <a:r>
                        <a:rPr lang="en-US" sz="1200" dirty="0" smtClean="0">
                          <a:solidFill>
                            <a:srgbClr val="000000"/>
                          </a:solidFill>
                          <a:latin typeface="Arial"/>
                          <a:ea typeface="MS Mincho"/>
                          <a:cs typeface="Times New Roman"/>
                        </a:rPr>
                        <a:t>AI or </a:t>
                      </a:r>
                      <a:r>
                        <a:rPr lang="en-US" sz="1200" dirty="0">
                          <a:solidFill>
                            <a:srgbClr val="000000"/>
                          </a:solidFill>
                          <a:latin typeface="Arial"/>
                          <a:ea typeface="MS Mincho"/>
                          <a:cs typeface="Times New Roman"/>
                        </a:rPr>
                        <a:t>have experience with the </a:t>
                      </a:r>
                      <a:r>
                        <a:rPr lang="en-US" sz="1200" dirty="0" smtClean="0">
                          <a:solidFill>
                            <a:srgbClr val="000000"/>
                          </a:solidFill>
                          <a:latin typeface="Arial"/>
                          <a:ea typeface="MS Mincho"/>
                          <a:cs typeface="Times New Roman"/>
                        </a:rPr>
                        <a:t>disease</a:t>
                      </a:r>
                      <a:endParaRPr lang="en-US" sz="1200" dirty="0">
                        <a:solidFill>
                          <a:srgbClr val="C0C0C0"/>
                        </a:solidFill>
                        <a:latin typeface="Calibri"/>
                        <a:ea typeface="Times New Roman"/>
                        <a:cs typeface="Times New Roman"/>
                      </a:endParaRPr>
                    </a:p>
                  </a:txBody>
                  <a:tcPr marL="68580" marR="68580" marT="0" marB="0" anchor="ctr"/>
                </a:tc>
              </a:tr>
              <a:tr h="1055561">
                <a:tc>
                  <a:txBody>
                    <a:bodyPr/>
                    <a:lstStyle/>
                    <a:p>
                      <a:pPr marL="0" marR="0" algn="l">
                        <a:lnSpc>
                          <a:spcPct val="100000"/>
                        </a:lnSpc>
                        <a:spcBef>
                          <a:spcPts val="0"/>
                        </a:spcBef>
                        <a:spcAft>
                          <a:spcPts val="600"/>
                        </a:spcAft>
                      </a:pPr>
                      <a:r>
                        <a:rPr lang="en-US" sz="1200" dirty="0">
                          <a:solidFill>
                            <a:srgbClr val="000000"/>
                          </a:solidFill>
                          <a:latin typeface="Arial"/>
                          <a:ea typeface="MS Mincho"/>
                          <a:cs typeface="Times New Roman"/>
                        </a:rPr>
                        <a:t>Local Government</a:t>
                      </a:r>
                      <a:endParaRPr lang="en-US" sz="1200" dirty="0">
                        <a:solidFill>
                          <a:srgbClr val="C0C0C0"/>
                        </a:solidFill>
                        <a:latin typeface="Calibri"/>
                        <a:ea typeface="Times New Roman"/>
                        <a:cs typeface="Times New Roman"/>
                      </a:endParaRPr>
                    </a:p>
                  </a:txBody>
                  <a:tcPr marL="68580" marR="68580" marT="0" marB="0" anchor="ctr"/>
                </a:tc>
                <a:tc>
                  <a:txBody>
                    <a:bodyPr/>
                    <a:lstStyle/>
                    <a:p>
                      <a:pPr marL="0" marR="152400" indent="0" algn="l" defTabSz="914400" rtl="0" eaLnBrk="1" fontAlgn="auto" latinLnBrk="0" hangingPunct="1">
                        <a:lnSpc>
                          <a:spcPct val="100000"/>
                        </a:lnSpc>
                        <a:spcBef>
                          <a:spcPts val="50"/>
                        </a:spcBef>
                        <a:spcAft>
                          <a:spcPts val="600"/>
                        </a:spcAft>
                        <a:buClrTx/>
                        <a:buSzTx/>
                        <a:buFontTx/>
                        <a:buNone/>
                        <a:tabLst/>
                        <a:defRPr/>
                      </a:pPr>
                      <a:r>
                        <a:rPr lang="en-US" sz="1200" b="1" baseline="0" dirty="0" smtClean="0">
                          <a:solidFill>
                            <a:srgbClr val="000000"/>
                          </a:solidFill>
                          <a:latin typeface="Arial"/>
                          <a:ea typeface="MS Mincho"/>
                          <a:cs typeface="Times New Roman"/>
                        </a:rPr>
                        <a:t>Thailand: </a:t>
                      </a:r>
                      <a:r>
                        <a:rPr lang="en-US" sz="1200" baseline="0" dirty="0" smtClean="0">
                          <a:solidFill>
                            <a:srgbClr val="000000"/>
                          </a:solidFill>
                          <a:latin typeface="Arial"/>
                          <a:ea typeface="MS Mincho"/>
                          <a:cs typeface="Times New Roman"/>
                        </a:rPr>
                        <a:t>Mukdahan Provincial Health Office, Disease Control Unit</a:t>
                      </a:r>
                      <a:endParaRPr lang="en-US" sz="1200" b="1" baseline="0" dirty="0" smtClean="0">
                        <a:solidFill>
                          <a:srgbClr val="000000"/>
                        </a:solidFill>
                        <a:latin typeface="Arial"/>
                        <a:ea typeface="MS Mincho"/>
                        <a:cs typeface="Times New Roman"/>
                      </a:endParaRPr>
                    </a:p>
                    <a:p>
                      <a:pPr marL="0" marR="152400" indent="0" algn="l" defTabSz="914400" rtl="0" eaLnBrk="1" fontAlgn="auto" latinLnBrk="0" hangingPunct="1">
                        <a:lnSpc>
                          <a:spcPct val="100000"/>
                        </a:lnSpc>
                        <a:spcBef>
                          <a:spcPts val="50"/>
                        </a:spcBef>
                        <a:spcAft>
                          <a:spcPts val="600"/>
                        </a:spcAft>
                        <a:buClrTx/>
                        <a:buSzTx/>
                        <a:buFontTx/>
                        <a:buNone/>
                        <a:tabLst/>
                        <a:defRPr/>
                      </a:pPr>
                      <a:r>
                        <a:rPr lang="en-US" sz="1200" b="1" baseline="0" dirty="0" smtClean="0">
                          <a:solidFill>
                            <a:srgbClr val="000000"/>
                          </a:solidFill>
                          <a:latin typeface="Arial"/>
                          <a:ea typeface="MS Mincho"/>
                          <a:cs typeface="Times New Roman"/>
                        </a:rPr>
                        <a:t>Laos</a:t>
                      </a:r>
                      <a:r>
                        <a:rPr lang="en-US" sz="1200" baseline="0" dirty="0" smtClean="0">
                          <a:solidFill>
                            <a:srgbClr val="000000"/>
                          </a:solidFill>
                          <a:latin typeface="Arial"/>
                          <a:ea typeface="MS Mincho"/>
                          <a:cs typeface="Times New Roman"/>
                        </a:rPr>
                        <a:t>: Provincial Health Department in Savannakhet</a:t>
                      </a:r>
                    </a:p>
                    <a:p>
                      <a:pPr marL="0" marR="152400" indent="0" algn="l" defTabSz="914400" rtl="0" eaLnBrk="1" fontAlgn="auto" latinLnBrk="0" hangingPunct="1">
                        <a:lnSpc>
                          <a:spcPct val="100000"/>
                        </a:lnSpc>
                        <a:spcBef>
                          <a:spcPts val="50"/>
                        </a:spcBef>
                        <a:spcAft>
                          <a:spcPts val="600"/>
                        </a:spcAft>
                        <a:buClrTx/>
                        <a:buSzTx/>
                        <a:buFontTx/>
                        <a:buNone/>
                        <a:tabLst/>
                        <a:defRPr/>
                      </a:pPr>
                      <a:r>
                        <a:rPr lang="en-US" sz="1200" b="1" baseline="0" dirty="0" smtClean="0">
                          <a:solidFill>
                            <a:srgbClr val="000000"/>
                          </a:solidFill>
                          <a:latin typeface="Arial"/>
                          <a:ea typeface="MS Mincho"/>
                          <a:cs typeface="Times New Roman"/>
                        </a:rPr>
                        <a:t>Vietnam</a:t>
                      </a:r>
                      <a:r>
                        <a:rPr lang="en-US" sz="1200" baseline="0" dirty="0" smtClean="0">
                          <a:solidFill>
                            <a:srgbClr val="000000"/>
                          </a:solidFill>
                          <a:latin typeface="Arial"/>
                          <a:ea typeface="MS Mincho"/>
                          <a:cs typeface="Times New Roman"/>
                        </a:rPr>
                        <a:t>: Quang Tri Sub-Department of Animal Health</a:t>
                      </a:r>
                    </a:p>
                  </a:txBody>
                  <a:tcPr marL="68580" marR="68580" marT="0" marB="0" anchor="ct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Moderator Guide Structure</a:t>
            </a:r>
            <a:endParaRPr lang="en-GB" dirty="0"/>
          </a:p>
        </p:txBody>
      </p:sp>
      <p:graphicFrame>
        <p:nvGraphicFramePr>
          <p:cNvPr id="9" name="Table 8"/>
          <p:cNvGraphicFramePr>
            <a:graphicFrameLocks noGrp="1"/>
          </p:cNvGraphicFramePr>
          <p:nvPr/>
        </p:nvGraphicFramePr>
        <p:xfrm>
          <a:off x="762000" y="2590801"/>
          <a:ext cx="7315200" cy="3622765"/>
        </p:xfrm>
        <a:graphic>
          <a:graphicData uri="http://schemas.openxmlformats.org/drawingml/2006/table">
            <a:tbl>
              <a:tblPr firstRow="1" bandRow="1">
                <a:tableStyleId>{5C22544A-7EE6-4342-B048-85BDC9FD1C3A}</a:tableStyleId>
              </a:tblPr>
              <a:tblGrid>
                <a:gridCol w="2473484"/>
                <a:gridCol w="2420858"/>
                <a:gridCol w="2420858"/>
              </a:tblGrid>
              <a:tr h="413657">
                <a:tc>
                  <a:txBody>
                    <a:bodyPr/>
                    <a:lstStyle/>
                    <a:p>
                      <a:pPr algn="ctr"/>
                      <a:r>
                        <a:rPr lang="en-GB" dirty="0" smtClean="0"/>
                        <a:t>Farmers</a:t>
                      </a:r>
                      <a:endParaRPr lang="en-GB" dirty="0"/>
                    </a:p>
                  </a:txBody>
                  <a:tcPr/>
                </a:tc>
                <a:tc>
                  <a:txBody>
                    <a:bodyPr/>
                    <a:lstStyle/>
                    <a:p>
                      <a:pPr algn="ctr"/>
                      <a:r>
                        <a:rPr lang="en-GB" dirty="0" smtClean="0"/>
                        <a:t>Contributors</a:t>
                      </a:r>
                      <a:endParaRPr lang="en-GB" dirty="0"/>
                    </a:p>
                  </a:txBody>
                  <a:tcPr/>
                </a:tc>
                <a:tc>
                  <a:txBody>
                    <a:bodyPr/>
                    <a:lstStyle/>
                    <a:p>
                      <a:pPr algn="ctr"/>
                      <a:r>
                        <a:rPr lang="en-GB" dirty="0" smtClean="0"/>
                        <a:t>Opinion Leaders</a:t>
                      </a:r>
                      <a:endParaRPr lang="en-GB" dirty="0"/>
                    </a:p>
                  </a:txBody>
                  <a:tcPr/>
                </a:tc>
              </a:tr>
              <a:tr h="413657">
                <a:tc>
                  <a:txBody>
                    <a:bodyPr/>
                    <a:lstStyle/>
                    <a:p>
                      <a:r>
                        <a:rPr lang="en-GB" sz="1400" b="0" dirty="0" smtClean="0"/>
                        <a:t>Health concerns in general</a:t>
                      </a:r>
                      <a:endParaRPr lang="en-GB" sz="1400" b="0" dirty="0"/>
                    </a:p>
                  </a:txBody>
                  <a:tcPr/>
                </a:tc>
                <a:tc>
                  <a:txBody>
                    <a:bodyPr/>
                    <a:lstStyle/>
                    <a:p>
                      <a:r>
                        <a:rPr lang="en-GB" sz="1400" b="0" dirty="0" smtClean="0"/>
                        <a:t>Health concerns in general</a:t>
                      </a:r>
                      <a:endParaRPr lang="en-GB" sz="1400" b="0" dirty="0"/>
                    </a:p>
                  </a:txBody>
                  <a:tcPr/>
                </a:tc>
                <a:tc>
                  <a:txBody>
                    <a:bodyPr/>
                    <a:lstStyle/>
                    <a:p>
                      <a:r>
                        <a:rPr lang="en-GB" sz="1400" b="0" dirty="0" smtClean="0"/>
                        <a:t>Health concerns in general</a:t>
                      </a:r>
                      <a:endParaRPr lang="en-GB" sz="1400" b="0" dirty="0"/>
                    </a:p>
                  </a:txBody>
                  <a:tcPr/>
                </a:tc>
              </a:tr>
              <a:tr h="413657">
                <a:tc>
                  <a:txBody>
                    <a:bodyPr/>
                    <a:lstStyle/>
                    <a:p>
                      <a:r>
                        <a:rPr lang="en-GB" sz="1400" b="0" dirty="0" smtClean="0"/>
                        <a:t>Poultry</a:t>
                      </a:r>
                      <a:r>
                        <a:rPr lang="en-GB" sz="1400" b="0" baseline="0" dirty="0" smtClean="0"/>
                        <a:t> management</a:t>
                      </a:r>
                      <a:endParaRPr lang="en-GB" sz="1400" b="0" dirty="0"/>
                    </a:p>
                  </a:txBody>
                  <a:tcPr/>
                </a:tc>
                <a:tc>
                  <a:txBody>
                    <a:bodyPr/>
                    <a:lstStyle/>
                    <a:p>
                      <a:r>
                        <a:rPr lang="en-GB" sz="1400" b="0" dirty="0" smtClean="0"/>
                        <a:t>Poultry</a:t>
                      </a:r>
                      <a:r>
                        <a:rPr lang="en-GB" sz="1400" b="0" baseline="0" dirty="0" smtClean="0"/>
                        <a:t> / Egg trade</a:t>
                      </a:r>
                      <a:endParaRPr lang="en-GB" sz="1400" b="0" dirty="0"/>
                    </a:p>
                  </a:txBody>
                  <a:tcPr/>
                </a:tc>
                <a:tc>
                  <a:txBody>
                    <a:bodyPr/>
                    <a:lstStyle/>
                    <a:p>
                      <a:r>
                        <a:rPr lang="en-GB" sz="1400" b="0" dirty="0" smtClean="0"/>
                        <a:t>Avian influenza concerns</a:t>
                      </a:r>
                    </a:p>
                  </a:txBody>
                  <a:tcPr/>
                </a:tc>
              </a:tr>
              <a:tr h="413657">
                <a:tc>
                  <a:txBody>
                    <a:bodyPr/>
                    <a:lstStyle/>
                    <a:p>
                      <a:r>
                        <a:rPr lang="en-GB" sz="1400" b="0" dirty="0" smtClean="0"/>
                        <a:t>Avian influenza concerns</a:t>
                      </a:r>
                    </a:p>
                  </a:txBody>
                  <a:tcPr/>
                </a:tc>
                <a:tc>
                  <a:txBody>
                    <a:bodyPr/>
                    <a:lstStyle/>
                    <a:p>
                      <a:r>
                        <a:rPr lang="en-GB" sz="1400" b="0" dirty="0" smtClean="0"/>
                        <a:t>Avian influenza concerns</a:t>
                      </a:r>
                    </a:p>
                  </a:txBody>
                  <a:tcPr/>
                </a:tc>
                <a:tc>
                  <a:txBody>
                    <a:bodyPr/>
                    <a:lstStyle/>
                    <a:p>
                      <a:r>
                        <a:rPr lang="en-GB" sz="1400" b="0" dirty="0" smtClean="0"/>
                        <a:t>Avian influenza knowledge</a:t>
                      </a:r>
                      <a:endParaRPr lang="en-GB" sz="1400" b="0" dirty="0"/>
                    </a:p>
                  </a:txBody>
                  <a:tcPr/>
                </a:tc>
              </a:tr>
              <a:tr h="413657">
                <a:tc>
                  <a:txBody>
                    <a:bodyPr/>
                    <a:lstStyle/>
                    <a:p>
                      <a:r>
                        <a:rPr lang="en-GB" sz="1400" b="0" dirty="0" smtClean="0"/>
                        <a:t>Avian influenza knowledge</a:t>
                      </a:r>
                      <a:endParaRPr lang="en-GB" sz="1400" b="0" dirty="0"/>
                    </a:p>
                  </a:txBody>
                  <a:tcPr/>
                </a:tc>
                <a:tc>
                  <a:txBody>
                    <a:bodyPr/>
                    <a:lstStyle/>
                    <a:p>
                      <a:r>
                        <a:rPr lang="en-GB" sz="1400" b="0" dirty="0" smtClean="0"/>
                        <a:t>Avian influenza knowledge</a:t>
                      </a:r>
                      <a:endParaRPr lang="en-GB" sz="1400" b="0" dirty="0"/>
                    </a:p>
                  </a:txBody>
                  <a:tcPr/>
                </a:tc>
                <a:tc>
                  <a:txBody>
                    <a:bodyPr/>
                    <a:lstStyle/>
                    <a:p>
                      <a:r>
                        <a:rPr lang="en-GB" sz="1400" b="0" dirty="0" smtClean="0"/>
                        <a:t>Avian influenza practice – potential barriers</a:t>
                      </a:r>
                      <a:endParaRPr lang="en-GB" sz="1400" b="0" dirty="0"/>
                    </a:p>
                  </a:txBody>
                  <a:tcPr/>
                </a:tc>
              </a:tr>
              <a:tr h="413657">
                <a:tc>
                  <a:txBody>
                    <a:bodyPr/>
                    <a:lstStyle/>
                    <a:p>
                      <a:r>
                        <a:rPr lang="en-GB" sz="1400" b="0" dirty="0" smtClean="0"/>
                        <a:t>Avian influenza practice – potential barriers</a:t>
                      </a:r>
                      <a:endParaRPr lang="en-GB" sz="1400" b="0" dirty="0"/>
                    </a:p>
                  </a:txBody>
                  <a:tcPr/>
                </a:tc>
                <a:tc>
                  <a:txBody>
                    <a:bodyPr/>
                    <a:lstStyle/>
                    <a:p>
                      <a:r>
                        <a:rPr lang="en-GB" sz="1400" b="0" dirty="0" smtClean="0"/>
                        <a:t>Avian influenza practice – potential barriers</a:t>
                      </a:r>
                      <a:endParaRPr lang="en-GB" sz="1400" b="0" dirty="0"/>
                    </a:p>
                  </a:txBody>
                  <a:tcPr/>
                </a:tc>
                <a:tc>
                  <a:txBody>
                    <a:bodyPr/>
                    <a:lstStyle/>
                    <a:p>
                      <a:r>
                        <a:rPr lang="en-GB" sz="1400" b="0" dirty="0" smtClean="0"/>
                        <a:t>Support and influence</a:t>
                      </a:r>
                      <a:endParaRPr lang="en-GB" sz="1400" b="0" dirty="0"/>
                    </a:p>
                  </a:txBody>
                  <a:tcPr/>
                </a:tc>
              </a:tr>
              <a:tr h="413657">
                <a:tc>
                  <a:txBody>
                    <a:bodyPr/>
                    <a:lstStyle/>
                    <a:p>
                      <a:r>
                        <a:rPr lang="en-GB" sz="1400" b="0" dirty="0" smtClean="0"/>
                        <a:t>Beliefs about Avian</a:t>
                      </a:r>
                      <a:r>
                        <a:rPr lang="en-GB" sz="1400" b="0" baseline="0" dirty="0" smtClean="0"/>
                        <a:t> influenza – potential triggers</a:t>
                      </a:r>
                      <a:endParaRPr lang="en-GB" sz="1400" b="0" dirty="0"/>
                    </a:p>
                  </a:txBody>
                  <a:tcPr/>
                </a:tc>
                <a:tc>
                  <a:txBody>
                    <a:bodyPr/>
                    <a:lstStyle/>
                    <a:p>
                      <a:r>
                        <a:rPr lang="en-GB" sz="1400" b="0" dirty="0" smtClean="0"/>
                        <a:t>Beliefs about Avian</a:t>
                      </a:r>
                      <a:r>
                        <a:rPr lang="en-GB" sz="1400" b="0" baseline="0" dirty="0" smtClean="0"/>
                        <a:t> influenza – potential triggers</a:t>
                      </a:r>
                      <a:endParaRPr lang="en-GB" sz="1400" b="0" dirty="0"/>
                    </a:p>
                  </a:txBody>
                  <a:tcPr/>
                </a:tc>
                <a:tc>
                  <a:txBody>
                    <a:bodyPr/>
                    <a:lstStyle/>
                    <a:p>
                      <a:r>
                        <a:rPr lang="en-GB" sz="1400" b="0" dirty="0" smtClean="0"/>
                        <a:t>Perspective to other</a:t>
                      </a:r>
                      <a:r>
                        <a:rPr lang="en-GB" sz="1400" b="0" baseline="0" dirty="0" smtClean="0"/>
                        <a:t> concerns</a:t>
                      </a:r>
                      <a:endParaRPr lang="en-GB" sz="1400" b="0" dirty="0"/>
                    </a:p>
                  </a:txBody>
                  <a:tcPr/>
                </a:tc>
              </a:tr>
              <a:tr h="413657">
                <a:tc>
                  <a:txBody>
                    <a:bodyPr/>
                    <a:lstStyle/>
                    <a:p>
                      <a:r>
                        <a:rPr lang="en-GB" sz="1400" b="0" dirty="0" smtClean="0"/>
                        <a:t>Perspective to other</a:t>
                      </a:r>
                      <a:r>
                        <a:rPr lang="en-GB" sz="1400" b="0" baseline="0" dirty="0" smtClean="0"/>
                        <a:t> concerns</a:t>
                      </a:r>
                      <a:endParaRPr lang="en-GB" sz="1400" b="0" dirty="0"/>
                    </a:p>
                  </a:txBody>
                  <a:tcPr/>
                </a:tc>
                <a:tc>
                  <a:txBody>
                    <a:bodyPr/>
                    <a:lstStyle/>
                    <a:p>
                      <a:r>
                        <a:rPr lang="en-GB" sz="1400" b="0" dirty="0" smtClean="0"/>
                        <a:t>Perspective to other</a:t>
                      </a:r>
                      <a:r>
                        <a:rPr lang="en-GB" sz="1400" b="0" baseline="0" dirty="0" smtClean="0"/>
                        <a:t> concerns</a:t>
                      </a:r>
                      <a:endParaRPr lang="en-GB" sz="1400" b="0" dirty="0"/>
                    </a:p>
                  </a:txBody>
                  <a:tcPr/>
                </a:tc>
                <a:tc>
                  <a:txBody>
                    <a:bodyPr/>
                    <a:lstStyle/>
                    <a:p>
                      <a:endParaRPr lang="en-GB" sz="1400" b="0" dirty="0"/>
                    </a:p>
                  </a:txBody>
                  <a:tcPr/>
                </a:tc>
              </a:tr>
            </a:tbl>
          </a:graphicData>
        </a:graphic>
      </p:graphicFrame>
      <p:sp>
        <p:nvSpPr>
          <p:cNvPr id="5" name="Content Placeholder 2"/>
          <p:cNvSpPr>
            <a:spLocks noGrp="1"/>
          </p:cNvSpPr>
          <p:nvPr>
            <p:ph idx="1"/>
          </p:nvPr>
        </p:nvSpPr>
        <p:spPr>
          <a:xfrm>
            <a:off x="457200" y="1143002"/>
            <a:ext cx="8077200" cy="1295398"/>
          </a:xfrm>
        </p:spPr>
        <p:txBody>
          <a:bodyPr>
            <a:noAutofit/>
          </a:bodyPr>
          <a:lstStyle/>
          <a:p>
            <a:pPr marL="344488" indent="-344488" algn="just">
              <a:spcBef>
                <a:spcPct val="0"/>
              </a:spcBef>
              <a:spcAft>
                <a:spcPct val="25000"/>
              </a:spcAft>
            </a:pPr>
            <a:r>
              <a:rPr lang="en-US" sz="1600" dirty="0" smtClean="0"/>
              <a:t>Moderator guides were developed in cooperation with AED. A different moderator guide was prepared for each target group and the general structure is shown below. </a:t>
            </a:r>
          </a:p>
          <a:p>
            <a:pPr marL="344488" indent="-344488" algn="just">
              <a:spcBef>
                <a:spcPct val="0"/>
              </a:spcBef>
              <a:spcAft>
                <a:spcPct val="25000"/>
              </a:spcAft>
            </a:pPr>
            <a:r>
              <a:rPr lang="en-US" sz="1600" dirty="0" smtClean="0"/>
              <a:t>Special effort was made to ensure effective probing. This was achieved by including special instructions and holding separate briefing sessions with the moderators in each country.</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extLst>
              <a:ext uri="{28A0092B-C50C-407E-A947-70E740481C1C}">
                <a14:useLocalDpi xmlns:a14="http://schemas.microsoft.com/office/drawing/2010/main" xmlns=""/>
              </a:ext>
            </a:extLst>
          </a:blip>
          <a:tile tx="0" ty="0" sx="100000" sy="100000" flip="none" algn="tl"/>
        </a:blipFill>
        <a:effectLst/>
      </p:bgPr>
    </p:bg>
    <p:spTree>
      <p:nvGrpSpPr>
        <p:cNvPr id="1" name=""/>
        <p:cNvGrpSpPr/>
        <p:nvPr/>
      </p:nvGrpSpPr>
      <p:grpSpPr>
        <a:xfrm>
          <a:off x="0" y="0"/>
          <a:ext cx="0" cy="0"/>
          <a:chOff x="0" y="0"/>
          <a:chExt cx="0" cy="0"/>
        </a:xfrm>
      </p:grpSpPr>
      <p:sp>
        <p:nvSpPr>
          <p:cNvPr id="5" name="Rounded Rectangle 4"/>
          <p:cNvSpPr/>
          <p:nvPr/>
        </p:nvSpPr>
        <p:spPr>
          <a:xfrm>
            <a:off x="609600" y="990599"/>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990601"/>
            <a:ext cx="7772400" cy="993775"/>
          </a:xfrm>
        </p:spPr>
        <p:txBody>
          <a:bodyPr>
            <a:normAutofit/>
          </a:bodyPr>
          <a:lstStyle/>
          <a:p>
            <a:r>
              <a:rPr lang="en-GB" dirty="0" smtClean="0"/>
              <a:t>Thailand Country Report</a:t>
            </a:r>
            <a:endParaRPr lang="en-GB" dirty="0"/>
          </a:p>
        </p:txBody>
      </p:sp>
      <p:sp>
        <p:nvSpPr>
          <p:cNvPr id="3" name="Text Placeholder 2"/>
          <p:cNvSpPr>
            <a:spLocks noGrp="1"/>
          </p:cNvSpPr>
          <p:nvPr>
            <p:ph type="body" idx="1"/>
          </p:nvPr>
        </p:nvSpPr>
        <p:spPr>
          <a:xfrm>
            <a:off x="723900" y="2005013"/>
            <a:ext cx="7772400" cy="966787"/>
          </a:xfrm>
        </p:spPr>
        <p:txBody>
          <a:bodyPr/>
          <a:lstStyle/>
          <a:p>
            <a:r>
              <a:rPr lang="en-GB" dirty="0" smtClean="0"/>
              <a:t>Muang Mukdahan District, Mukdahan</a:t>
            </a:r>
            <a:endParaRPr lang="en-GB"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463" y="0"/>
            <a:ext cx="9161463" cy="6875463"/>
          </a:xfrm>
          <a:prstGeom prst="rect">
            <a:avLst/>
          </a:prstGeom>
          <a:noFill/>
          <a:ln w="9525">
            <a:noFill/>
            <a:miter lim="800000"/>
            <a:headEnd/>
            <a:tailEnd/>
          </a:ln>
        </p:spPr>
      </p:pic>
      <p:sp>
        <p:nvSpPr>
          <p:cNvPr id="10" name="Rounded Rectangle 9"/>
          <p:cNvSpPr/>
          <p:nvPr/>
        </p:nvSpPr>
        <p:spPr>
          <a:xfrm>
            <a:off x="609600" y="38862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11" name="Title 1"/>
          <p:cNvSpPr txBox="1">
            <a:spLocks/>
          </p:cNvSpPr>
          <p:nvPr/>
        </p:nvSpPr>
        <p:spPr>
          <a:xfrm>
            <a:off x="723900" y="3886200"/>
            <a:ext cx="7772400" cy="993775"/>
          </a:xfrm>
          <a:prstGeom prst="rect">
            <a:avLst/>
          </a:prstGeom>
          <a:no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Farmers</a:t>
            </a:r>
            <a:endParaRPr kumimoji="0" lang="en-GB" sz="3200" b="1"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sp>
        <p:nvSpPr>
          <p:cNvPr id="12" name="Text Placeholder 2"/>
          <p:cNvSpPr txBox="1">
            <a:spLocks/>
          </p:cNvSpPr>
          <p:nvPr/>
        </p:nvSpPr>
        <p:spPr>
          <a:xfrm>
            <a:off x="723900" y="4900613"/>
            <a:ext cx="7772400" cy="966787"/>
          </a:xfrm>
          <a:prstGeom prst="rect">
            <a:avLst/>
          </a:prstGeom>
          <a:noFill/>
        </p:spPr>
        <p:txBody>
          <a:bodyPr vert="horz" lIns="91440" tIns="45720" rIns="91440" bIns="45720" rtlCol="0" anchor="t">
            <a:normAutofit/>
          </a:bodyPr>
          <a:lstStyle/>
          <a:p>
            <a:pPr marL="0" marR="0" lvl="0" indent="0" algn="l"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Sector 2 commercial farmers with 100</a:t>
            </a:r>
            <a:r>
              <a:rPr kumimoji="0" lang="en-GB" sz="2000" b="0" i="0" u="none" strike="noStrike" kern="1200" cap="none" spc="0" normalizeH="0" noProof="0" dirty="0" smtClean="0">
                <a:ln>
                  <a:noFill/>
                </a:ln>
                <a:solidFill>
                  <a:schemeClr val="tx1"/>
                </a:solidFill>
                <a:effectLst/>
                <a:uLnTx/>
                <a:uFillTx/>
                <a:latin typeface="+mn-lt"/>
                <a:ea typeface="+mn-ea"/>
                <a:cs typeface="+mn-cs"/>
              </a:rPr>
              <a:t> or more live poultry on their farm</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924800" y="6324600"/>
            <a:ext cx="953018" cy="369332"/>
          </a:xfrm>
          <a:prstGeom prst="rect">
            <a:avLst/>
          </a:prstGeom>
          <a:noFill/>
        </p:spPr>
        <p:txBody>
          <a:bodyPr wrap="none" rtlCol="0">
            <a:spAutoFit/>
          </a:bodyPr>
          <a:lstStyle/>
          <a:p>
            <a:pPr algn="r"/>
            <a:r>
              <a:rPr lang="en-GB" b="1" dirty="0" smtClean="0">
                <a:solidFill>
                  <a:schemeClr val="tx1">
                    <a:lumMod val="50000"/>
                    <a:lumOff val="50000"/>
                  </a:schemeClr>
                </a:solidFill>
              </a:rPr>
              <a:t>Farmers</a:t>
            </a:r>
            <a:endParaRPr lang="en-GB"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Farmer Summary:</a:t>
            </a:r>
            <a:r>
              <a:rPr lang="en-US" dirty="0" smtClean="0"/>
              <a:t> </a:t>
            </a:r>
            <a:r>
              <a:rPr lang="en-US" dirty="0" err="1" smtClean="0"/>
              <a:t>Muang</a:t>
            </a:r>
            <a:r>
              <a:rPr lang="en-US" dirty="0" smtClean="0"/>
              <a:t> Mukdahan</a:t>
            </a:r>
            <a:endParaRPr lang="en-GB" dirty="0"/>
          </a:p>
        </p:txBody>
      </p:sp>
      <p:sp>
        <p:nvSpPr>
          <p:cNvPr id="3" name="Content Placeholder 2"/>
          <p:cNvSpPr>
            <a:spLocks noGrp="1"/>
          </p:cNvSpPr>
          <p:nvPr>
            <p:ph idx="1"/>
          </p:nvPr>
        </p:nvSpPr>
        <p:spPr>
          <a:xfrm>
            <a:off x="228600" y="990600"/>
            <a:ext cx="8915400" cy="5638800"/>
          </a:xfrm>
          <a:ln w="6350">
            <a:noFill/>
          </a:ln>
        </p:spPr>
        <p:txBody>
          <a:bodyPr>
            <a:normAutofit lnSpcReduction="10000"/>
          </a:bodyPr>
          <a:lstStyle/>
          <a:p>
            <a:pPr>
              <a:buNone/>
            </a:pPr>
            <a:r>
              <a:rPr lang="en-US" sz="1600" b="1" dirty="0" smtClean="0"/>
              <a:t>Farm Management</a:t>
            </a:r>
          </a:p>
          <a:p>
            <a:pPr>
              <a:buFont typeface="Wingdings" pitchFamily="2" charset="2"/>
              <a:buChar char="Ø"/>
            </a:pPr>
            <a:r>
              <a:rPr lang="en-US" sz="1500" dirty="0" smtClean="0"/>
              <a:t>There are 2 types of farms: Large commercial contract farms and one large turkey farm. </a:t>
            </a:r>
          </a:p>
          <a:p>
            <a:pPr>
              <a:buFont typeface="Wingdings" pitchFamily="2" charset="2"/>
              <a:buChar char="Ø"/>
            </a:pPr>
            <a:r>
              <a:rPr lang="en-US" sz="1500" dirty="0" smtClean="0"/>
              <a:t>In the past there were three companies who ran large contract farms but now there are only two companies:   </a:t>
            </a:r>
            <a:r>
              <a:rPr lang="en-US" sz="1500" dirty="0" err="1" smtClean="0"/>
              <a:t>Gao-Naa</a:t>
            </a:r>
            <a:r>
              <a:rPr lang="en-US" sz="1500" dirty="0" smtClean="0"/>
              <a:t> and CP.</a:t>
            </a:r>
            <a:endParaRPr lang="en-US" sz="1400" dirty="0" smtClean="0"/>
          </a:p>
          <a:p>
            <a:pPr lvl="0">
              <a:buNone/>
              <a:defRPr/>
            </a:pPr>
            <a:r>
              <a:rPr lang="en-US" sz="1600" b="1" dirty="0" smtClean="0"/>
              <a:t>Snapshot</a:t>
            </a:r>
          </a:p>
          <a:p>
            <a:pPr lvl="0">
              <a:buFont typeface="Wingdings" pitchFamily="2" charset="2"/>
              <a:buChar char="Ø"/>
              <a:defRPr/>
            </a:pPr>
            <a:r>
              <a:rPr lang="en-US" sz="1500" dirty="0" smtClean="0"/>
              <a:t>Motivated by financial risk, contract farms are better at AI prevention than backyard poultry farmers.</a:t>
            </a:r>
          </a:p>
          <a:p>
            <a:pPr lvl="0">
              <a:buFont typeface="Wingdings" pitchFamily="2" charset="2"/>
              <a:buChar char="Ø"/>
              <a:defRPr/>
            </a:pPr>
            <a:r>
              <a:rPr lang="en-US" sz="1500" dirty="0" smtClean="0"/>
              <a:t>Poultry selling is the main income, but most also have their own plantations.</a:t>
            </a:r>
            <a:endParaRPr lang="en-US" sz="1400" dirty="0" smtClean="0"/>
          </a:p>
          <a:p>
            <a:pPr lvl="0">
              <a:buNone/>
              <a:defRPr/>
            </a:pPr>
            <a:r>
              <a:rPr lang="en-US" sz="1600" b="1" dirty="0" smtClean="0"/>
              <a:t>Health Concern</a:t>
            </a:r>
          </a:p>
          <a:p>
            <a:pPr lvl="0">
              <a:buFont typeface="Wingdings" pitchFamily="2" charset="2"/>
              <a:buChar char="Ø"/>
              <a:defRPr/>
            </a:pPr>
            <a:r>
              <a:rPr lang="en-US" sz="1500" dirty="0" smtClean="0"/>
              <a:t>AI is not a serious concern among contract farmers compared to other health issues  </a:t>
            </a:r>
          </a:p>
          <a:p>
            <a:pPr lvl="0">
              <a:buFont typeface="Wingdings" pitchFamily="2" charset="2"/>
              <a:buChar char="Ø"/>
              <a:defRPr/>
            </a:pPr>
            <a:r>
              <a:rPr lang="en-US" sz="1500" dirty="0" smtClean="0"/>
              <a:t>Health is less of a concern than economic factors and education.  </a:t>
            </a:r>
            <a:endParaRPr lang="en-US" sz="1400" dirty="0" smtClean="0"/>
          </a:p>
          <a:p>
            <a:pPr lvl="0">
              <a:buNone/>
              <a:defRPr/>
            </a:pPr>
            <a:r>
              <a:rPr lang="en-US" sz="1600" b="1" dirty="0" smtClean="0"/>
              <a:t>Health Belief Model</a:t>
            </a:r>
          </a:p>
          <a:p>
            <a:pPr>
              <a:buFont typeface="Wingdings" pitchFamily="2" charset="2"/>
              <a:buChar char="Ø"/>
              <a:defRPr/>
            </a:pPr>
            <a:r>
              <a:rPr lang="en-US" sz="1500" dirty="0" smtClean="0"/>
              <a:t>Contract farmers believe AI can be prevented and often have financial support from food companies to ensure prevention practices are followed.</a:t>
            </a:r>
          </a:p>
          <a:p>
            <a:pPr lvl="0">
              <a:buNone/>
              <a:defRPr/>
            </a:pPr>
            <a:r>
              <a:rPr lang="en-US" sz="1500" b="1" dirty="0" smtClean="0"/>
              <a:t>	AI Perception</a:t>
            </a:r>
          </a:p>
          <a:p>
            <a:pPr lvl="1">
              <a:buFont typeface="Wingdings" pitchFamily="2" charset="2"/>
              <a:buChar char="Ø"/>
              <a:defRPr/>
            </a:pPr>
            <a:r>
              <a:rPr lang="en-US" sz="1500" dirty="0" smtClean="0"/>
              <a:t>Contract farmers have knowledge about AI and have experienced past outbreaks</a:t>
            </a:r>
          </a:p>
          <a:p>
            <a:pPr lvl="0">
              <a:buNone/>
              <a:defRPr/>
            </a:pPr>
            <a:r>
              <a:rPr lang="en-US" sz="1500" b="1" dirty="0" smtClean="0"/>
              <a:t>	Barriers</a:t>
            </a:r>
          </a:p>
          <a:p>
            <a:pPr lvl="1">
              <a:buFont typeface="Wingdings" pitchFamily="2" charset="2"/>
              <a:buChar char="Ø"/>
              <a:defRPr/>
            </a:pPr>
            <a:r>
              <a:rPr lang="en-US" sz="1500" dirty="0" smtClean="0"/>
              <a:t>Financial</a:t>
            </a:r>
          </a:p>
          <a:p>
            <a:pPr lvl="1">
              <a:buFont typeface="Wingdings" pitchFamily="2" charset="2"/>
              <a:buChar char="Ø"/>
              <a:defRPr/>
            </a:pPr>
            <a:r>
              <a:rPr lang="en-US" sz="1500" dirty="0" smtClean="0"/>
              <a:t>Some farms have stopped vaccinating poultry</a:t>
            </a:r>
          </a:p>
          <a:p>
            <a:pPr lvl="0">
              <a:buNone/>
              <a:defRPr/>
            </a:pPr>
            <a:r>
              <a:rPr lang="en-US" sz="1500" b="1" dirty="0" smtClean="0"/>
              <a:t>	Triggers</a:t>
            </a:r>
          </a:p>
          <a:p>
            <a:pPr lvl="1">
              <a:buFont typeface="Wingdings" pitchFamily="2" charset="2"/>
              <a:buChar char="Ø"/>
              <a:defRPr/>
            </a:pPr>
            <a:r>
              <a:rPr lang="en-US" sz="1500" dirty="0" smtClean="0"/>
              <a:t>Food companies provide vaccination equipment</a:t>
            </a:r>
          </a:p>
          <a:p>
            <a:pPr lvl="1">
              <a:buFont typeface="Wingdings" pitchFamily="2" charset="2"/>
              <a:buChar char="Ø"/>
              <a:defRPr/>
            </a:pPr>
            <a:r>
              <a:rPr lang="en-US" sz="1500" dirty="0" smtClean="0"/>
              <a:t>Proactive knowledge campaigns</a:t>
            </a:r>
          </a:p>
          <a:p>
            <a:pPr lvl="0">
              <a:defRPr/>
            </a:pPr>
            <a:endParaRPr lang="en-US" sz="1500" dirty="0" smtClean="0"/>
          </a:p>
          <a:p>
            <a:pPr lvl="0">
              <a:buNone/>
              <a:defRPr/>
            </a:pPr>
            <a:endParaRPr lang="en-US" sz="1400" dirty="0" smtClean="0"/>
          </a:p>
          <a:p>
            <a:pPr>
              <a:buNone/>
            </a:pPr>
            <a:endParaRPr lang="en-US" sz="1400" dirty="0" smtClean="0"/>
          </a:p>
          <a:p>
            <a:pPr lvl="1">
              <a:buNone/>
            </a:pPr>
            <a:endParaRPr lang="en-US" sz="1400" dirty="0" smtClean="0"/>
          </a:p>
        </p:txBody>
      </p:sp>
      <p:sp>
        <p:nvSpPr>
          <p:cNvPr id="4" name="TextBox 3"/>
          <p:cNvSpPr txBox="1"/>
          <p:nvPr/>
        </p:nvSpPr>
        <p:spPr>
          <a:xfrm>
            <a:off x="8061231" y="6324600"/>
            <a:ext cx="816588" cy="307777"/>
          </a:xfrm>
          <a:prstGeom prst="rect">
            <a:avLst/>
          </a:prstGeom>
          <a:noFill/>
        </p:spPr>
        <p:txBody>
          <a:bodyPr wrap="square" rtlCol="0">
            <a:spAutoFit/>
          </a:bodyPr>
          <a:lstStyle/>
          <a:p>
            <a:pPr algn="r"/>
            <a:r>
              <a:rPr lang="en-GB" sz="1400" b="1" dirty="0" smtClean="0">
                <a:solidFill>
                  <a:schemeClr val="tx1">
                    <a:lumMod val="50000"/>
                    <a:lumOff val="50000"/>
                  </a:schemeClr>
                </a:solidFill>
              </a:rPr>
              <a:t>Farmers</a:t>
            </a:r>
            <a:endParaRPr lang="en-GB" sz="1400" b="1" dirty="0">
              <a:solidFill>
                <a:schemeClr val="tx1">
                  <a:lumMod val="50000"/>
                  <a:lumOff val="50000"/>
                </a:schemeClr>
              </a:solidFill>
            </a:endParaRPr>
          </a:p>
        </p:txBody>
      </p:sp>
      <p:sp>
        <p:nvSpPr>
          <p:cNvPr id="11" name="Content Placeholder 2"/>
          <p:cNvSpPr txBox="1">
            <a:spLocks/>
          </p:cNvSpPr>
          <p:nvPr/>
        </p:nvSpPr>
        <p:spPr>
          <a:xfrm>
            <a:off x="0" y="5638800"/>
            <a:ext cx="8915400" cy="2743200"/>
          </a:xfrm>
          <a:prstGeom prst="rect">
            <a:avLst/>
          </a:prstGeom>
          <a:ln w="3175">
            <a:noFill/>
          </a:ln>
        </p:spPr>
        <p:txBody>
          <a:bodyPr vert="horz" lIns="91440" tIns="45720" rIns="91440" bIns="45720" rtlCol="0">
            <a:normAutofit/>
          </a:bodyPr>
          <a:lstStyle/>
          <a:p>
            <a:pPr marL="465138" marR="0" lvl="0" indent="-465138" defTabSz="914400" rtl="0" eaLnBrk="1" fontAlgn="auto" latinLnBrk="0" hangingPunct="1">
              <a:lnSpc>
                <a:spcPct val="100000"/>
              </a:lnSpc>
              <a:spcBef>
                <a:spcPct val="20000"/>
              </a:spcBef>
              <a:spcAft>
                <a:spcPts val="0"/>
              </a:spcAft>
              <a:buClr>
                <a:srgbClr val="C00000"/>
              </a:buClr>
              <a:buSzPct val="90000"/>
              <a:tabLst/>
              <a:defRPr/>
            </a:pPr>
            <a:endParaRPr kumimoji="0" lang="en-US" sz="1400" i="0" u="none" strike="noStrike" kern="1200" cap="none" spc="0" normalizeH="0" noProof="0" dirty="0" smtClean="0">
              <a:ln>
                <a:noFill/>
              </a:ln>
              <a:solidFill>
                <a:schemeClr val="tx1"/>
              </a:solidFill>
              <a:effectLst/>
              <a:uLnTx/>
              <a:uFillTx/>
              <a:latin typeface="+mn-lt"/>
              <a:ea typeface="+mn-ea"/>
              <a:cs typeface="+mn-cs"/>
            </a:endParaRPr>
          </a:p>
          <a:p>
            <a:pPr marL="465138" marR="0" lvl="0" indent="-465138" defTabSz="914400" rtl="0" eaLnBrk="1" fontAlgn="auto" latinLnBrk="0" hangingPunct="1">
              <a:lnSpc>
                <a:spcPct val="100000"/>
              </a:lnSpc>
              <a:spcBef>
                <a:spcPct val="20000"/>
              </a:spcBef>
              <a:spcAft>
                <a:spcPts val="0"/>
              </a:spcAft>
              <a:buClr>
                <a:srgbClr val="C00000"/>
              </a:buClr>
              <a:buSzPct val="90000"/>
              <a:tabLst/>
              <a:defRPr/>
            </a:pPr>
            <a:r>
              <a:rPr lang="en-US" sz="1400" b="1" baseline="0" dirty="0" smtClean="0"/>
              <a:t>	</a:t>
            </a:r>
            <a:endParaRPr kumimoji="0" lang="en-US" sz="14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defTabSz="914400" rtl="0" eaLnBrk="1" fontAlgn="auto" latinLnBrk="0" hangingPunct="1">
              <a:lnSpc>
                <a:spcPct val="100000"/>
              </a:lnSpc>
              <a:spcBef>
                <a:spcPct val="20000"/>
              </a:spcBef>
              <a:spcAft>
                <a:spcPts val="0"/>
              </a:spcAft>
              <a:buClr>
                <a:srgbClr val="C00000"/>
              </a:buClr>
              <a:buSzPct val="75000"/>
              <a:buFont typeface="Wingdings 3" pitchFamily="18" charset="2"/>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Qualitative Research: Avian Influenza (AI)</a:t>
            </a:r>
            <a:endParaRPr lang="en-GB" dirty="0"/>
          </a:p>
        </p:txBody>
      </p:sp>
      <p:sp>
        <p:nvSpPr>
          <p:cNvPr id="3" name="Content Placeholder 2"/>
          <p:cNvSpPr>
            <a:spLocks noGrp="1"/>
          </p:cNvSpPr>
          <p:nvPr>
            <p:ph idx="1"/>
          </p:nvPr>
        </p:nvSpPr>
        <p:spPr>
          <a:xfrm>
            <a:off x="457200" y="1143000"/>
            <a:ext cx="8458200" cy="4983165"/>
          </a:xfrm>
        </p:spPr>
        <p:txBody>
          <a:bodyPr>
            <a:normAutofit/>
          </a:bodyPr>
          <a:lstStyle/>
          <a:p>
            <a:pPr algn="just"/>
            <a:r>
              <a:rPr lang="en-US" sz="2800" dirty="0" smtClean="0"/>
              <a:t>Benefits of Qualitative Research: </a:t>
            </a:r>
          </a:p>
          <a:p>
            <a:pPr lvl="1" algn="just">
              <a:buFont typeface="Wingdings" pitchFamily="2" charset="2"/>
              <a:buChar char="Ø"/>
            </a:pPr>
            <a:r>
              <a:rPr lang="en-US" sz="1800" dirty="0" smtClean="0"/>
              <a:t>Investigates ideas and issues around a topic</a:t>
            </a:r>
          </a:p>
          <a:p>
            <a:pPr lvl="1" algn="just">
              <a:buFont typeface="Wingdings" pitchFamily="2" charset="2"/>
              <a:buChar char="Ø"/>
            </a:pPr>
            <a:r>
              <a:rPr lang="en-US" sz="1800" dirty="0" smtClean="0"/>
              <a:t>Sheds light on what is already known</a:t>
            </a:r>
          </a:p>
          <a:p>
            <a:pPr lvl="1" algn="just">
              <a:buFont typeface="Wingdings" pitchFamily="2" charset="2"/>
              <a:buChar char="Ø"/>
            </a:pPr>
            <a:r>
              <a:rPr lang="en-US" sz="1800" dirty="0" smtClean="0"/>
              <a:t>Triangulation of data allows an overall understanding of the situation</a:t>
            </a:r>
          </a:p>
          <a:p>
            <a:pPr lvl="1" algn="just">
              <a:buFont typeface="Wingdings" pitchFamily="2" charset="2"/>
              <a:buChar char="Ø"/>
            </a:pPr>
            <a:r>
              <a:rPr lang="en-US" sz="1800" dirty="0" smtClean="0"/>
              <a:t>Leads to new dimensions to explore</a:t>
            </a:r>
          </a:p>
          <a:p>
            <a:pPr algn="just"/>
            <a:r>
              <a:rPr lang="en-US" sz="2800" dirty="0" smtClean="0"/>
              <a:t>Objectives of this Study:</a:t>
            </a:r>
          </a:p>
          <a:p>
            <a:pPr lvl="1" algn="just">
              <a:buFont typeface="Wingdings" pitchFamily="2" charset="2"/>
              <a:buChar char="Ø"/>
            </a:pPr>
            <a:r>
              <a:rPr lang="en-US" sz="1800" dirty="0" smtClean="0"/>
              <a:t>Explore triggers and barriers of preventive behavior in commercial actors within the supply chain</a:t>
            </a:r>
          </a:p>
          <a:p>
            <a:pPr lvl="1" algn="just">
              <a:buFont typeface="Wingdings" pitchFamily="2" charset="2"/>
              <a:buChar char="Ø"/>
            </a:pPr>
            <a:r>
              <a:rPr lang="en-US" sz="1800" dirty="0" smtClean="0"/>
              <a:t>Identify risk areas and gain insight into possible intervention strategies</a:t>
            </a:r>
          </a:p>
          <a:p>
            <a:pPr lvl="1" algn="just">
              <a:buFont typeface="Wingdings" pitchFamily="2" charset="2"/>
              <a:buChar char="Ø"/>
            </a:pPr>
            <a:r>
              <a:rPr lang="en-US" sz="1800" dirty="0" smtClean="0"/>
              <a:t>Recognize and provide reasons for weaknesses in biosecurity and preventive behavior</a:t>
            </a:r>
          </a:p>
          <a:p>
            <a:pPr lvl="1" algn="just">
              <a:buFont typeface="Wingdings" pitchFamily="2" charset="2"/>
              <a:buChar char="Ø"/>
            </a:pPr>
            <a:r>
              <a:rPr lang="en-US" sz="1800" dirty="0" smtClean="0"/>
              <a:t>Findings may not be representative of the entire supply chain in each country</a:t>
            </a:r>
          </a:p>
          <a:p>
            <a:pPr algn="just">
              <a:buNone/>
            </a:pPr>
            <a:endParaRPr lang="en-US" sz="2800" dirty="0" smtClean="0"/>
          </a:p>
        </p:txBody>
      </p:sp>
      <p:sp>
        <p:nvSpPr>
          <p:cNvPr id="4" name="TextBox 3"/>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Farmers: Snapshot</a:t>
            </a:r>
            <a:endParaRPr lang="en-GB" dirty="0"/>
          </a:p>
        </p:txBody>
      </p:sp>
      <p:sp>
        <p:nvSpPr>
          <p:cNvPr id="9" name="Rounded Rectangle 8"/>
          <p:cNvSpPr/>
          <p:nvPr/>
        </p:nvSpPr>
        <p:spPr>
          <a:xfrm>
            <a:off x="457200" y="1295400"/>
            <a:ext cx="3810000" cy="2209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chemeClr val="tx1"/>
                </a:solidFill>
              </a:rPr>
              <a:t>Mindset</a:t>
            </a:r>
          </a:p>
          <a:p>
            <a:pPr marL="114300" indent="-114300">
              <a:buFont typeface="Arial" pitchFamily="34" charset="0"/>
              <a:buChar char="•"/>
            </a:pPr>
            <a:r>
              <a:rPr lang="en-GB" sz="1600" dirty="0" smtClean="0">
                <a:solidFill>
                  <a:schemeClr val="tx1"/>
                </a:solidFill>
              </a:rPr>
              <a:t> Large contract farms: Motivated to improve socioeconomic status so follow food company policies.</a:t>
            </a:r>
          </a:p>
          <a:p>
            <a:pPr marL="114300" indent="-114300"/>
            <a:r>
              <a:rPr lang="en-GB" sz="1600" dirty="0" smtClean="0">
                <a:solidFill>
                  <a:schemeClr val="tx1"/>
                </a:solidFill>
              </a:rPr>
              <a:t> </a:t>
            </a:r>
          </a:p>
          <a:p>
            <a:pPr marL="114300" indent="-114300">
              <a:buFont typeface="Arial" pitchFamily="34" charset="0"/>
              <a:buChar char="•"/>
            </a:pPr>
            <a:r>
              <a:rPr lang="en-GB" sz="1600" dirty="0" smtClean="0">
                <a:solidFill>
                  <a:schemeClr val="tx1"/>
                </a:solidFill>
              </a:rPr>
              <a:t> Turkey farm: Motivated to improve the community’s livelihood.    </a:t>
            </a:r>
            <a:endParaRPr lang="en-GB" sz="1600" dirty="0">
              <a:solidFill>
                <a:schemeClr val="tx1"/>
              </a:solidFill>
            </a:endParaRPr>
          </a:p>
        </p:txBody>
      </p:sp>
      <p:sp>
        <p:nvSpPr>
          <p:cNvPr id="7" name="Rounded Rectangle 6"/>
          <p:cNvSpPr/>
          <p:nvPr/>
        </p:nvSpPr>
        <p:spPr>
          <a:xfrm>
            <a:off x="4495800" y="1219200"/>
            <a:ext cx="3810000" cy="2362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chemeClr val="tx1"/>
                </a:solidFill>
              </a:rPr>
              <a:t>Household income</a:t>
            </a:r>
          </a:p>
          <a:p>
            <a:pPr marL="114300" indent="-114300">
              <a:buFont typeface="Arial" pitchFamily="34" charset="0"/>
              <a:buChar char="•"/>
            </a:pPr>
            <a:r>
              <a:rPr lang="en-GB" sz="1600" dirty="0" smtClean="0">
                <a:solidFill>
                  <a:schemeClr val="tx1"/>
                </a:solidFill>
              </a:rPr>
              <a:t>Large contract farms: Income comes mainly from poultry sales.</a:t>
            </a:r>
          </a:p>
          <a:p>
            <a:pPr marL="114300" indent="-114300"/>
            <a:endParaRPr lang="en-GB" sz="1600" dirty="0" smtClean="0">
              <a:solidFill>
                <a:schemeClr val="tx1"/>
              </a:solidFill>
            </a:endParaRPr>
          </a:p>
          <a:p>
            <a:pPr marL="114300" indent="-114300">
              <a:buFont typeface="Arial" pitchFamily="34" charset="0"/>
              <a:buChar char="•"/>
            </a:pPr>
            <a:r>
              <a:rPr lang="en-GB" sz="1600" dirty="0" smtClean="0">
                <a:solidFill>
                  <a:schemeClr val="tx1"/>
                </a:solidFill>
              </a:rPr>
              <a:t>Turkey farm: Income from other sources. </a:t>
            </a:r>
            <a:endParaRPr lang="en-GB" sz="1600" dirty="0">
              <a:solidFill>
                <a:schemeClr val="tx1"/>
              </a:solidFill>
            </a:endParaRPr>
          </a:p>
        </p:txBody>
      </p:sp>
      <p:sp>
        <p:nvSpPr>
          <p:cNvPr id="8" name="Rounded Rectangle 7"/>
          <p:cNvSpPr/>
          <p:nvPr/>
        </p:nvSpPr>
        <p:spPr>
          <a:xfrm>
            <a:off x="381000" y="3886200"/>
            <a:ext cx="3886200" cy="2286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chemeClr val="tx1"/>
                </a:solidFill>
              </a:rPr>
              <a:t>Livelihood Concerns</a:t>
            </a:r>
          </a:p>
          <a:p>
            <a:pPr marL="114300" indent="-114300">
              <a:buFont typeface="Arial" pitchFamily="34" charset="0"/>
              <a:buChar char="•"/>
            </a:pPr>
            <a:r>
              <a:rPr lang="en-GB" sz="1600" dirty="0" smtClean="0">
                <a:solidFill>
                  <a:schemeClr val="tx1"/>
                </a:solidFill>
              </a:rPr>
              <a:t>Both the contract farms and the turkey farm have their own plantations.</a:t>
            </a:r>
          </a:p>
          <a:p>
            <a:pPr marL="114300" indent="-114300"/>
            <a:endParaRPr lang="en-GB" sz="1600" dirty="0" smtClean="0">
              <a:solidFill>
                <a:schemeClr val="tx1"/>
              </a:solidFill>
            </a:endParaRPr>
          </a:p>
          <a:p>
            <a:pPr marL="114300" indent="-114300">
              <a:buFont typeface="Arial" pitchFamily="34" charset="0"/>
              <a:buChar char="•"/>
            </a:pPr>
            <a:r>
              <a:rPr lang="en-GB" sz="1600" dirty="0" smtClean="0">
                <a:solidFill>
                  <a:schemeClr val="tx1"/>
                </a:solidFill>
              </a:rPr>
              <a:t>Success in poultry farming can help to raise the standard of living.   </a:t>
            </a:r>
            <a:endParaRPr lang="en-GB" sz="2000" dirty="0">
              <a:solidFill>
                <a:schemeClr val="tx1"/>
              </a:solidFill>
            </a:endParaRPr>
          </a:p>
        </p:txBody>
      </p:sp>
      <p:sp>
        <p:nvSpPr>
          <p:cNvPr id="10" name="Rounded Rectangle 9"/>
          <p:cNvSpPr/>
          <p:nvPr/>
        </p:nvSpPr>
        <p:spPr>
          <a:xfrm>
            <a:off x="4495800" y="3886200"/>
            <a:ext cx="3886200" cy="2286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chemeClr val="tx1"/>
                </a:solidFill>
              </a:rPr>
              <a:t>Family Situation</a:t>
            </a:r>
          </a:p>
          <a:p>
            <a:pPr marL="114300" indent="-114300">
              <a:buFont typeface="Arial" pitchFamily="34" charset="0"/>
              <a:buChar char="•"/>
            </a:pPr>
            <a:r>
              <a:rPr lang="en-GB" sz="2000" dirty="0" smtClean="0">
                <a:solidFill>
                  <a:schemeClr val="tx1"/>
                </a:solidFill>
              </a:rPr>
              <a:t> </a:t>
            </a:r>
            <a:r>
              <a:rPr lang="en-GB" sz="1600" dirty="0" smtClean="0">
                <a:solidFill>
                  <a:schemeClr val="tx1"/>
                </a:solidFill>
              </a:rPr>
              <a:t>Large contract farms: Family members, i.e. educated children, provide support</a:t>
            </a:r>
          </a:p>
          <a:p>
            <a:pPr marL="114300" indent="-114300"/>
            <a:endParaRPr lang="en-GB" sz="1600" dirty="0" smtClean="0">
              <a:solidFill>
                <a:schemeClr val="tx1"/>
              </a:solidFill>
            </a:endParaRPr>
          </a:p>
          <a:p>
            <a:pPr marL="114300" indent="-114300">
              <a:buFont typeface="Arial" pitchFamily="34" charset="0"/>
              <a:buChar char="•"/>
            </a:pPr>
            <a:r>
              <a:rPr lang="en-GB" sz="1600" dirty="0" smtClean="0">
                <a:solidFill>
                  <a:schemeClr val="tx1"/>
                </a:solidFill>
              </a:rPr>
              <a:t> Turkey farm: Positive socioeconomic status has led to good technical farming skills.   </a:t>
            </a:r>
            <a:endParaRPr lang="en-GB" sz="1600" dirty="0">
              <a:solidFill>
                <a:schemeClr val="tx1"/>
              </a:solidFill>
            </a:endParaRPr>
          </a:p>
        </p:txBody>
      </p:sp>
      <p:sp>
        <p:nvSpPr>
          <p:cNvPr id="12" name="TextBox 11"/>
          <p:cNvSpPr txBox="1"/>
          <p:nvPr/>
        </p:nvSpPr>
        <p:spPr>
          <a:xfrm>
            <a:off x="7924800" y="6324600"/>
            <a:ext cx="953018" cy="369332"/>
          </a:xfrm>
          <a:prstGeom prst="rect">
            <a:avLst/>
          </a:prstGeom>
          <a:noFill/>
        </p:spPr>
        <p:txBody>
          <a:bodyPr wrap="none" rtlCol="0">
            <a:spAutoFit/>
          </a:bodyPr>
          <a:lstStyle/>
          <a:p>
            <a:pPr algn="r"/>
            <a:r>
              <a:rPr lang="en-GB" b="1" dirty="0" smtClean="0">
                <a:solidFill>
                  <a:schemeClr val="tx1">
                    <a:lumMod val="50000"/>
                    <a:lumOff val="50000"/>
                  </a:schemeClr>
                </a:solidFill>
              </a:rPr>
              <a:t>Farmers</a:t>
            </a:r>
            <a:endParaRPr lang="en-GB"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Poultry Management: Bio-Security</a:t>
            </a:r>
            <a:endParaRPr lang="en-GB" dirty="0"/>
          </a:p>
        </p:txBody>
      </p:sp>
      <p:sp>
        <p:nvSpPr>
          <p:cNvPr id="6" name="TextBox 5"/>
          <p:cNvSpPr txBox="1"/>
          <p:nvPr/>
        </p:nvSpPr>
        <p:spPr>
          <a:xfrm>
            <a:off x="7924800" y="6324600"/>
            <a:ext cx="953018" cy="369332"/>
          </a:xfrm>
          <a:prstGeom prst="rect">
            <a:avLst/>
          </a:prstGeom>
          <a:noFill/>
        </p:spPr>
        <p:txBody>
          <a:bodyPr wrap="none" rtlCol="0">
            <a:spAutoFit/>
          </a:bodyPr>
          <a:lstStyle/>
          <a:p>
            <a:pPr algn="r"/>
            <a:r>
              <a:rPr lang="en-GB" b="1" dirty="0" smtClean="0">
                <a:solidFill>
                  <a:schemeClr val="tx1">
                    <a:lumMod val="50000"/>
                    <a:lumOff val="50000"/>
                  </a:schemeClr>
                </a:solidFill>
              </a:rPr>
              <a:t>Farmers</a:t>
            </a:r>
            <a:endParaRPr lang="en-GB" b="1" dirty="0">
              <a:solidFill>
                <a:schemeClr val="tx1">
                  <a:lumMod val="50000"/>
                  <a:lumOff val="50000"/>
                </a:schemeClr>
              </a:solidFill>
            </a:endParaRPr>
          </a:p>
        </p:txBody>
      </p:sp>
      <p:sp>
        <p:nvSpPr>
          <p:cNvPr id="7" name="Rounded Rectangle 6"/>
          <p:cNvSpPr/>
          <p:nvPr/>
        </p:nvSpPr>
        <p:spPr>
          <a:xfrm>
            <a:off x="685800" y="1371600"/>
            <a:ext cx="3810000" cy="2057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200" b="1" dirty="0" smtClean="0">
                <a:solidFill>
                  <a:schemeClr val="tx1"/>
                </a:solidFill>
              </a:rPr>
              <a:t>Contract Farms</a:t>
            </a:r>
          </a:p>
          <a:p>
            <a:pPr marL="114300" indent="-114300">
              <a:buFont typeface="Arial" pitchFamily="34" charset="0"/>
              <a:buChar char="•"/>
            </a:pPr>
            <a:endParaRPr lang="en-US" sz="2000" dirty="0" smtClean="0">
              <a:solidFill>
                <a:schemeClr val="tx1"/>
              </a:solidFill>
            </a:endParaRPr>
          </a:p>
          <a:p>
            <a:pPr marL="114300" indent="-114300">
              <a:buFont typeface="Arial" pitchFamily="34" charset="0"/>
              <a:buChar char="•"/>
            </a:pPr>
            <a:r>
              <a:rPr lang="en-US" sz="2000" dirty="0" smtClean="0">
                <a:solidFill>
                  <a:schemeClr val="tx1"/>
                </a:solidFill>
              </a:rPr>
              <a:t> High standards of biosecurity controlled by large food companies</a:t>
            </a:r>
            <a:endParaRPr lang="en-GB" sz="2000" dirty="0">
              <a:solidFill>
                <a:schemeClr val="tx1"/>
              </a:solidFill>
            </a:endParaRPr>
          </a:p>
        </p:txBody>
      </p:sp>
      <p:sp>
        <p:nvSpPr>
          <p:cNvPr id="11" name="Rounded Rectangle 10"/>
          <p:cNvSpPr/>
          <p:nvPr/>
        </p:nvSpPr>
        <p:spPr>
          <a:xfrm>
            <a:off x="4648200" y="1371600"/>
            <a:ext cx="3810000" cy="2057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200" b="1" dirty="0" smtClean="0">
                <a:solidFill>
                  <a:schemeClr val="tx1"/>
                </a:solidFill>
              </a:rPr>
              <a:t>Turkey Farm</a:t>
            </a:r>
          </a:p>
          <a:p>
            <a:pPr marL="114300" indent="-114300">
              <a:buFont typeface="Arial" pitchFamily="34" charset="0"/>
              <a:buChar char="•"/>
            </a:pPr>
            <a:endParaRPr lang="en-US" sz="2000" dirty="0" smtClean="0">
              <a:solidFill>
                <a:schemeClr val="tx1"/>
              </a:solidFill>
            </a:endParaRPr>
          </a:p>
          <a:p>
            <a:pPr marL="114300" indent="-114300">
              <a:buFont typeface="Arial" pitchFamily="34" charset="0"/>
              <a:buChar char="•"/>
            </a:pPr>
            <a:r>
              <a:rPr lang="en-US" sz="2000" dirty="0" smtClean="0">
                <a:solidFill>
                  <a:schemeClr val="tx1"/>
                </a:solidFill>
              </a:rPr>
              <a:t>Good preventive practices but not at the same level as the contract farms </a:t>
            </a:r>
            <a:endParaRPr lang="en-GB" sz="2000" dirty="0">
              <a:solidFill>
                <a:schemeClr val="tx1"/>
              </a:solidFill>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952500" y="3657600"/>
            <a:ext cx="3276600" cy="215265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905375" y="3657600"/>
            <a:ext cx="3295650" cy="2171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Poultry Management</a:t>
            </a:r>
            <a:endParaRPr lang="en-GB" dirty="0"/>
          </a:p>
        </p:txBody>
      </p:sp>
      <p:sp>
        <p:nvSpPr>
          <p:cNvPr id="10" name="Rounded Rectangle 9"/>
          <p:cNvSpPr/>
          <p:nvPr/>
        </p:nvSpPr>
        <p:spPr>
          <a:xfrm>
            <a:off x="4191000" y="1371600"/>
            <a:ext cx="4267200" cy="4800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4300" indent="-114300"/>
            <a:endParaRPr lang="en-US" sz="1600" b="1" u="sng" dirty="0" smtClean="0">
              <a:solidFill>
                <a:srgbClr val="FF0000"/>
              </a:solidFill>
            </a:endParaRPr>
          </a:p>
          <a:p>
            <a:pPr marL="114300" indent="-114300"/>
            <a:r>
              <a:rPr lang="en-US" sz="1600" b="1" u="sng" dirty="0" smtClean="0">
                <a:solidFill>
                  <a:srgbClr val="FF0000"/>
                </a:solidFill>
              </a:rPr>
              <a:t>Old standard</a:t>
            </a:r>
            <a:r>
              <a:rPr lang="en-US" sz="1600" b="1" dirty="0" smtClean="0">
                <a:solidFill>
                  <a:srgbClr val="FF0000"/>
                </a:solidFill>
              </a:rPr>
              <a:t>:</a:t>
            </a:r>
            <a:endParaRPr lang="en-US" sz="1600" b="1" dirty="0" smtClean="0">
              <a:solidFill>
                <a:schemeClr val="tx1"/>
              </a:solidFill>
            </a:endParaRPr>
          </a:p>
          <a:p>
            <a:pPr marL="114300" indent="-114300">
              <a:buFont typeface="Arial" pitchFamily="34" charset="0"/>
              <a:buChar char="•"/>
            </a:pPr>
            <a:r>
              <a:rPr lang="en-US" sz="1600" dirty="0" smtClean="0">
                <a:solidFill>
                  <a:schemeClr val="tx1"/>
                </a:solidFill>
              </a:rPr>
              <a:t>Poultry checked for AI by Animal Healthcare Workers before being sold. </a:t>
            </a:r>
          </a:p>
          <a:p>
            <a:pPr marL="114300" indent="-114300">
              <a:buFont typeface="Arial" pitchFamily="34" charset="0"/>
              <a:buChar char="•"/>
            </a:pPr>
            <a:r>
              <a:rPr lang="en-US" sz="1600" dirty="0" smtClean="0">
                <a:solidFill>
                  <a:schemeClr val="tx1"/>
                </a:solidFill>
              </a:rPr>
              <a:t>Laboratory confirmation of  health required prior to sale.</a:t>
            </a:r>
          </a:p>
          <a:p>
            <a:pPr marL="114300" indent="-114300"/>
            <a:endParaRPr lang="en-US" sz="1600" b="1" u="sng" dirty="0" smtClean="0">
              <a:solidFill>
                <a:schemeClr val="tx1"/>
              </a:solidFill>
            </a:endParaRPr>
          </a:p>
          <a:p>
            <a:pPr marL="114300" indent="-114300"/>
            <a:r>
              <a:rPr lang="en-US" sz="1600" b="1" u="sng" dirty="0" smtClean="0">
                <a:solidFill>
                  <a:srgbClr val="FF0000"/>
                </a:solidFill>
              </a:rPr>
              <a:t>New standard:</a:t>
            </a:r>
            <a:r>
              <a:rPr lang="en-US" sz="1600" b="1" dirty="0" smtClean="0">
                <a:solidFill>
                  <a:srgbClr val="FF0000"/>
                </a:solidFill>
              </a:rPr>
              <a:t> (practiced by some farms)</a:t>
            </a:r>
            <a:endParaRPr lang="en-US" sz="1600" b="1" u="sng" dirty="0" smtClean="0">
              <a:solidFill>
                <a:srgbClr val="FF0000"/>
              </a:solidFill>
            </a:endParaRPr>
          </a:p>
          <a:p>
            <a:pPr marL="114300" indent="-114300">
              <a:buFont typeface="Arial" pitchFamily="34" charset="0"/>
              <a:buChar char="•"/>
            </a:pPr>
            <a:r>
              <a:rPr lang="en-US" sz="1600" dirty="0" smtClean="0">
                <a:solidFill>
                  <a:schemeClr val="tx1"/>
                </a:solidFill>
              </a:rPr>
              <a:t>No laboratory testing is required if farms are certified by the Livestock Department.</a:t>
            </a:r>
          </a:p>
          <a:p>
            <a:pPr marL="114300" indent="-114300">
              <a:buFont typeface="Arial" pitchFamily="34" charset="0"/>
              <a:buChar char="•"/>
            </a:pPr>
            <a:r>
              <a:rPr lang="en-US" sz="1600" dirty="0" smtClean="0">
                <a:solidFill>
                  <a:schemeClr val="tx1"/>
                </a:solidFill>
              </a:rPr>
              <a:t>Certification is for one year.</a:t>
            </a:r>
          </a:p>
          <a:p>
            <a:pPr marL="114300" indent="-114300">
              <a:buFont typeface="Arial" pitchFamily="34" charset="0"/>
              <a:buChar char="•"/>
            </a:pPr>
            <a:r>
              <a:rPr lang="en-US" sz="1600" dirty="0" smtClean="0">
                <a:solidFill>
                  <a:schemeClr val="tx1"/>
                </a:solidFill>
              </a:rPr>
              <a:t>Farms present proof of certification to the Livestock Department to obtain approval for slaughter. </a:t>
            </a:r>
          </a:p>
          <a:p>
            <a:pPr marL="114300" indent="-114300">
              <a:buFont typeface="Arial" pitchFamily="34" charset="0"/>
              <a:buChar char="•"/>
            </a:pPr>
            <a:r>
              <a:rPr lang="en-US" sz="1600" dirty="0" smtClean="0">
                <a:solidFill>
                  <a:schemeClr val="tx1"/>
                </a:solidFill>
              </a:rPr>
              <a:t>Farms weigh the poultry and the food company manages transportation.</a:t>
            </a:r>
          </a:p>
        </p:txBody>
      </p:sp>
      <p:sp>
        <p:nvSpPr>
          <p:cNvPr id="6" name="TextBox 5"/>
          <p:cNvSpPr txBox="1"/>
          <p:nvPr/>
        </p:nvSpPr>
        <p:spPr>
          <a:xfrm>
            <a:off x="7924800" y="6324600"/>
            <a:ext cx="953018" cy="369332"/>
          </a:xfrm>
          <a:prstGeom prst="rect">
            <a:avLst/>
          </a:prstGeom>
          <a:noFill/>
        </p:spPr>
        <p:txBody>
          <a:bodyPr wrap="none" rtlCol="0">
            <a:spAutoFit/>
          </a:bodyPr>
          <a:lstStyle/>
          <a:p>
            <a:pPr algn="r"/>
            <a:r>
              <a:rPr lang="en-GB" b="1" dirty="0" smtClean="0">
                <a:solidFill>
                  <a:schemeClr val="tx1">
                    <a:lumMod val="50000"/>
                    <a:lumOff val="50000"/>
                  </a:schemeClr>
                </a:solidFill>
              </a:rPr>
              <a:t>Farmers</a:t>
            </a:r>
            <a:endParaRPr lang="en-GB" b="1" dirty="0">
              <a:solidFill>
                <a:schemeClr val="tx1">
                  <a:lumMod val="50000"/>
                  <a:lumOff val="50000"/>
                </a:schemeClr>
              </a:solidFill>
            </a:endParaRPr>
          </a:p>
        </p:txBody>
      </p:sp>
      <p:pic>
        <p:nvPicPr>
          <p:cNvPr id="3074" name="Picture 2" descr="C:\Users\COMPAQ\Desktop\DCIM\124CANON\big farm 1.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2308" y="3733800"/>
            <a:ext cx="3104759" cy="2286000"/>
          </a:xfrm>
          <a:prstGeom prst="rect">
            <a:avLst/>
          </a:prstGeom>
          <a:noFill/>
        </p:spPr>
      </p:pic>
      <p:pic>
        <p:nvPicPr>
          <p:cNvPr id="3075" name="Picture 3" descr="C:\Users\COMPAQ\Desktop\DCIM\125CANON\small farm 1.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09601" y="1371600"/>
            <a:ext cx="3106842" cy="2133600"/>
          </a:xfrm>
          <a:prstGeom prst="rect">
            <a:avLst/>
          </a:prstGeom>
          <a:noFill/>
        </p:spPr>
      </p:pic>
      <p:sp>
        <p:nvSpPr>
          <p:cNvPr id="7" name="TextBox 6"/>
          <p:cNvSpPr txBox="1"/>
          <p:nvPr/>
        </p:nvSpPr>
        <p:spPr>
          <a:xfrm>
            <a:off x="4267200" y="1002268"/>
            <a:ext cx="4038600" cy="369332"/>
          </a:xfrm>
          <a:prstGeom prst="rect">
            <a:avLst/>
          </a:prstGeom>
          <a:noFill/>
        </p:spPr>
        <p:txBody>
          <a:bodyPr wrap="square" rtlCol="0">
            <a:spAutoFit/>
          </a:bodyPr>
          <a:lstStyle/>
          <a:p>
            <a:pPr algn="ctr"/>
            <a:r>
              <a:rPr lang="en-GB" b="1" dirty="0" smtClean="0"/>
              <a:t>Large Contract Farms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Poultry Management</a:t>
            </a:r>
            <a:endParaRPr lang="en-GB" dirty="0"/>
          </a:p>
        </p:txBody>
      </p:sp>
      <p:sp>
        <p:nvSpPr>
          <p:cNvPr id="10" name="Rounded Rectangle 9"/>
          <p:cNvSpPr/>
          <p:nvPr/>
        </p:nvSpPr>
        <p:spPr>
          <a:xfrm>
            <a:off x="4191000" y="3886200"/>
            <a:ext cx="4495800" cy="2438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4300" indent="-114300"/>
            <a:r>
              <a:rPr lang="en-US" sz="1500" b="1" u="sng" dirty="0" smtClean="0">
                <a:solidFill>
                  <a:srgbClr val="FF0000"/>
                </a:solidFill>
              </a:rPr>
              <a:t>Preventive Practices on Farms:</a:t>
            </a:r>
          </a:p>
          <a:p>
            <a:pPr marL="114300" indent="-114300">
              <a:buFont typeface="Arial" pitchFamily="34" charset="0"/>
              <a:buChar char="•"/>
            </a:pPr>
            <a:r>
              <a:rPr lang="en-US" sz="1500" dirty="0" smtClean="0">
                <a:solidFill>
                  <a:schemeClr val="tx1"/>
                </a:solidFill>
              </a:rPr>
              <a:t>Automated disinfectant equipment to control disease. </a:t>
            </a:r>
          </a:p>
          <a:p>
            <a:pPr marL="114300" indent="-114300">
              <a:buFont typeface="Arial" pitchFamily="34" charset="0"/>
              <a:buChar char="•"/>
            </a:pPr>
            <a:r>
              <a:rPr lang="en-US" sz="1500" dirty="0" smtClean="0">
                <a:solidFill>
                  <a:schemeClr val="tx1"/>
                </a:solidFill>
              </a:rPr>
              <a:t>Burns dead poultry. </a:t>
            </a:r>
          </a:p>
          <a:p>
            <a:pPr marL="114300" indent="-114300">
              <a:buFont typeface="Arial" pitchFamily="34" charset="0"/>
              <a:buChar char="•"/>
            </a:pPr>
            <a:r>
              <a:rPr lang="en-US" sz="1500" dirty="0" smtClean="0">
                <a:solidFill>
                  <a:schemeClr val="tx1"/>
                </a:solidFill>
              </a:rPr>
              <a:t>Informs food company of any abnormalities.</a:t>
            </a:r>
          </a:p>
          <a:p>
            <a:pPr marL="114300" indent="-114300">
              <a:buFont typeface="Arial" pitchFamily="34" charset="0"/>
              <a:buChar char="•"/>
            </a:pPr>
            <a:r>
              <a:rPr lang="en-US" sz="1500" dirty="0" smtClean="0">
                <a:solidFill>
                  <a:schemeClr val="tx1"/>
                </a:solidFill>
              </a:rPr>
              <a:t>Food company administers vaccines, monitors temperatures and weights, and cleans the poultry houses. </a:t>
            </a:r>
            <a:r>
              <a:rPr lang="th-TH" sz="1500" dirty="0" smtClean="0">
                <a:solidFill>
                  <a:schemeClr val="tx1"/>
                </a:solidFill>
              </a:rPr>
              <a:t> </a:t>
            </a:r>
            <a:endParaRPr lang="en-US" sz="1500" dirty="0" smtClean="0">
              <a:solidFill>
                <a:schemeClr val="tx1"/>
              </a:solidFill>
            </a:endParaRPr>
          </a:p>
          <a:p>
            <a:pPr marL="114300" indent="-114300">
              <a:buFont typeface="Arial" pitchFamily="34" charset="0"/>
              <a:buChar char="•"/>
            </a:pPr>
            <a:r>
              <a:rPr lang="en-US" sz="1500" dirty="0" smtClean="0">
                <a:solidFill>
                  <a:schemeClr val="tx1"/>
                </a:solidFill>
              </a:rPr>
              <a:t>Safety fences enclose the poultry houses. </a:t>
            </a:r>
          </a:p>
        </p:txBody>
      </p:sp>
      <p:sp>
        <p:nvSpPr>
          <p:cNvPr id="6" name="TextBox 5"/>
          <p:cNvSpPr txBox="1"/>
          <p:nvPr/>
        </p:nvSpPr>
        <p:spPr>
          <a:xfrm>
            <a:off x="7924800" y="6324600"/>
            <a:ext cx="953018" cy="369332"/>
          </a:xfrm>
          <a:prstGeom prst="rect">
            <a:avLst/>
          </a:prstGeom>
          <a:noFill/>
        </p:spPr>
        <p:txBody>
          <a:bodyPr wrap="none" rtlCol="0">
            <a:spAutoFit/>
          </a:bodyPr>
          <a:lstStyle/>
          <a:p>
            <a:pPr algn="r"/>
            <a:r>
              <a:rPr lang="en-GB" b="1" dirty="0" smtClean="0">
                <a:solidFill>
                  <a:schemeClr val="tx1">
                    <a:lumMod val="50000"/>
                    <a:lumOff val="50000"/>
                  </a:schemeClr>
                </a:solidFill>
              </a:rPr>
              <a:t>Farmers</a:t>
            </a:r>
            <a:endParaRPr lang="en-GB" b="1" dirty="0">
              <a:solidFill>
                <a:schemeClr val="tx1">
                  <a:lumMod val="50000"/>
                  <a:lumOff val="50000"/>
                </a:schemeClr>
              </a:solidFill>
            </a:endParaRPr>
          </a:p>
        </p:txBody>
      </p:sp>
      <p:sp>
        <p:nvSpPr>
          <p:cNvPr id="7" name="Rounded Rectangle 6"/>
          <p:cNvSpPr/>
          <p:nvPr/>
        </p:nvSpPr>
        <p:spPr>
          <a:xfrm>
            <a:off x="4191000" y="1143000"/>
            <a:ext cx="4419600" cy="2667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4300" indent="-114300"/>
            <a:r>
              <a:rPr lang="en-US" sz="1500" b="1" u="sng" dirty="0" smtClean="0">
                <a:solidFill>
                  <a:srgbClr val="FF0000"/>
                </a:solidFill>
              </a:rPr>
              <a:t>Company Control  via telephone:</a:t>
            </a:r>
          </a:p>
          <a:p>
            <a:pPr marL="114300" indent="-114300"/>
            <a:r>
              <a:rPr lang="en-US" sz="1500" dirty="0" smtClean="0">
                <a:solidFill>
                  <a:schemeClr val="tx1"/>
                </a:solidFill>
              </a:rPr>
              <a:t>The main office in Bangkok coordinates with the different provincial branch offices. Farmers follow company policies and standards. </a:t>
            </a:r>
          </a:p>
          <a:p>
            <a:pPr marL="114300" indent="-114300"/>
            <a:r>
              <a:rPr lang="en-US" sz="1500" u="sng" dirty="0" smtClean="0">
                <a:solidFill>
                  <a:schemeClr val="tx1"/>
                </a:solidFill>
              </a:rPr>
              <a:t>Example: One farm in Mukdahan</a:t>
            </a:r>
          </a:p>
          <a:p>
            <a:pPr marL="114300" indent="-114300">
              <a:buFont typeface="Arial" pitchFamily="34" charset="0"/>
              <a:buChar char="•"/>
            </a:pPr>
            <a:r>
              <a:rPr lang="en-US" sz="1500" dirty="0" smtClean="0">
                <a:solidFill>
                  <a:schemeClr val="tx1"/>
                </a:solidFill>
              </a:rPr>
              <a:t>Poultry weight managed by </a:t>
            </a:r>
            <a:r>
              <a:rPr lang="en-US" sz="1500" dirty="0" err="1" smtClean="0">
                <a:solidFill>
                  <a:schemeClr val="tx1"/>
                </a:solidFill>
              </a:rPr>
              <a:t>Roi</a:t>
            </a:r>
            <a:r>
              <a:rPr lang="en-US" sz="1500" dirty="0" smtClean="0">
                <a:solidFill>
                  <a:schemeClr val="tx1"/>
                </a:solidFill>
              </a:rPr>
              <a:t>-Et office</a:t>
            </a:r>
          </a:p>
          <a:p>
            <a:pPr marL="114300" indent="-114300">
              <a:buFont typeface="Arial" pitchFamily="34" charset="0"/>
              <a:buChar char="•"/>
            </a:pPr>
            <a:r>
              <a:rPr lang="en-US" sz="1500" dirty="0" smtClean="0">
                <a:solidFill>
                  <a:schemeClr val="tx1"/>
                </a:solidFill>
              </a:rPr>
              <a:t>Food control managed by </a:t>
            </a:r>
            <a:r>
              <a:rPr lang="en-US" sz="1500" dirty="0" err="1" smtClean="0">
                <a:solidFill>
                  <a:schemeClr val="tx1"/>
                </a:solidFill>
              </a:rPr>
              <a:t>Roi</a:t>
            </a:r>
            <a:r>
              <a:rPr lang="en-US" sz="1500" dirty="0" smtClean="0">
                <a:solidFill>
                  <a:schemeClr val="tx1"/>
                </a:solidFill>
              </a:rPr>
              <a:t>-Et office</a:t>
            </a:r>
          </a:p>
          <a:p>
            <a:pPr marL="114300" indent="-114300">
              <a:buFont typeface="Arial" pitchFamily="34" charset="0"/>
              <a:buChar char="•"/>
            </a:pPr>
            <a:r>
              <a:rPr lang="en-US" sz="1500" dirty="0" smtClean="0">
                <a:solidFill>
                  <a:schemeClr val="tx1"/>
                </a:solidFill>
              </a:rPr>
              <a:t>Temperature managed by </a:t>
            </a:r>
            <a:r>
              <a:rPr lang="en-US" sz="1500" dirty="0" err="1" smtClean="0">
                <a:solidFill>
                  <a:schemeClr val="tx1"/>
                </a:solidFill>
              </a:rPr>
              <a:t>Roi</a:t>
            </a:r>
            <a:r>
              <a:rPr lang="en-US" sz="1500" dirty="0" smtClean="0">
                <a:solidFill>
                  <a:schemeClr val="tx1"/>
                </a:solidFill>
              </a:rPr>
              <a:t>-Et office</a:t>
            </a:r>
          </a:p>
          <a:p>
            <a:pPr marL="114300" indent="-114300">
              <a:buFont typeface="Arial" pitchFamily="34" charset="0"/>
              <a:buChar char="•"/>
            </a:pPr>
            <a:r>
              <a:rPr lang="en-US" sz="1500" dirty="0" smtClean="0">
                <a:solidFill>
                  <a:schemeClr val="tx1"/>
                </a:solidFill>
              </a:rPr>
              <a:t>Accounting managed by </a:t>
            </a:r>
            <a:r>
              <a:rPr lang="en-US" sz="1500" dirty="0" err="1" smtClean="0">
                <a:solidFill>
                  <a:schemeClr val="tx1"/>
                </a:solidFill>
              </a:rPr>
              <a:t>Udon</a:t>
            </a:r>
            <a:r>
              <a:rPr lang="en-US" sz="1500" dirty="0" smtClean="0">
                <a:solidFill>
                  <a:schemeClr val="tx1"/>
                </a:solidFill>
              </a:rPr>
              <a:t> </a:t>
            </a:r>
            <a:r>
              <a:rPr lang="en-US" sz="1500" dirty="0" err="1" smtClean="0">
                <a:solidFill>
                  <a:schemeClr val="tx1"/>
                </a:solidFill>
              </a:rPr>
              <a:t>Thani</a:t>
            </a:r>
            <a:r>
              <a:rPr lang="en-US" sz="1500" dirty="0" smtClean="0">
                <a:solidFill>
                  <a:schemeClr val="tx1"/>
                </a:solidFill>
              </a:rPr>
              <a:t> office</a:t>
            </a:r>
          </a:p>
          <a:p>
            <a:pPr marL="114300" indent="-114300">
              <a:buFont typeface="Arial" pitchFamily="34" charset="0"/>
              <a:buChar char="•"/>
            </a:pPr>
            <a:r>
              <a:rPr lang="en-US" sz="1500" dirty="0" smtClean="0">
                <a:solidFill>
                  <a:schemeClr val="tx1"/>
                </a:solidFill>
              </a:rPr>
              <a:t>Slaughter managed by </a:t>
            </a:r>
            <a:r>
              <a:rPr lang="en-US" sz="1500" dirty="0" err="1" smtClean="0">
                <a:solidFill>
                  <a:schemeClr val="tx1"/>
                </a:solidFill>
              </a:rPr>
              <a:t>Sakolnakorn</a:t>
            </a:r>
            <a:r>
              <a:rPr lang="en-US" sz="1500" dirty="0" smtClean="0">
                <a:solidFill>
                  <a:schemeClr val="tx1"/>
                </a:solidFill>
              </a:rPr>
              <a:t> office</a:t>
            </a:r>
          </a:p>
        </p:txBody>
      </p:sp>
      <p:sp>
        <p:nvSpPr>
          <p:cNvPr id="12" name="TextBox 11"/>
          <p:cNvSpPr txBox="1"/>
          <p:nvPr/>
        </p:nvSpPr>
        <p:spPr>
          <a:xfrm>
            <a:off x="4800600" y="762000"/>
            <a:ext cx="2819400" cy="400110"/>
          </a:xfrm>
          <a:prstGeom prst="rect">
            <a:avLst/>
          </a:prstGeom>
          <a:noFill/>
        </p:spPr>
        <p:txBody>
          <a:bodyPr wrap="square" rtlCol="0">
            <a:spAutoFit/>
          </a:bodyPr>
          <a:lstStyle/>
          <a:p>
            <a:pPr algn="ctr"/>
            <a:r>
              <a:rPr lang="en-US" sz="2000" b="1" dirty="0" smtClean="0"/>
              <a:t>Large Contract Farms</a:t>
            </a:r>
            <a:endParaRPr lang="en-US"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33028" y="2362200"/>
            <a:ext cx="3653172"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Poultry Management</a:t>
            </a:r>
            <a:endParaRPr lang="en-GB" dirty="0"/>
          </a:p>
        </p:txBody>
      </p:sp>
      <p:sp>
        <p:nvSpPr>
          <p:cNvPr id="10" name="Rounded Rectangle 9"/>
          <p:cNvSpPr/>
          <p:nvPr/>
        </p:nvSpPr>
        <p:spPr>
          <a:xfrm>
            <a:off x="4572000" y="1828800"/>
            <a:ext cx="3886200" cy="3581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smtClean="0">
              <a:solidFill>
                <a:schemeClr val="tx1"/>
              </a:solidFill>
            </a:endParaRPr>
          </a:p>
          <a:p>
            <a:pPr algn="thaiDist"/>
            <a:r>
              <a:rPr lang="en-GB" sz="2000" b="1" u="sng" dirty="0" smtClean="0">
                <a:solidFill>
                  <a:srgbClr val="FF0000"/>
                </a:solidFill>
              </a:rPr>
              <a:t>Preventive Practices:</a:t>
            </a:r>
          </a:p>
          <a:p>
            <a:pPr algn="thaiDist"/>
            <a:endParaRPr lang="en-GB" sz="2000" b="1" dirty="0" smtClean="0">
              <a:solidFill>
                <a:schemeClr val="tx1"/>
              </a:solidFill>
            </a:endParaRPr>
          </a:p>
          <a:p>
            <a:pPr marL="114300" indent="-114300">
              <a:buFont typeface="Arial" pitchFamily="34" charset="0"/>
              <a:buChar char="•"/>
            </a:pPr>
            <a:r>
              <a:rPr lang="en-US" sz="1600" dirty="0" smtClean="0">
                <a:solidFill>
                  <a:schemeClr val="tx1"/>
                </a:solidFill>
              </a:rPr>
              <a:t>During feeding times, a large net prevents other birds from flying into the turkey flock.  </a:t>
            </a:r>
            <a:endParaRPr lang="en-GB" sz="2000" dirty="0" smtClean="0">
              <a:solidFill>
                <a:schemeClr val="tx1"/>
              </a:solidFill>
            </a:endParaRPr>
          </a:p>
          <a:p>
            <a:pPr marL="114300" indent="-114300">
              <a:buFont typeface="Arial" pitchFamily="34" charset="0"/>
              <a:buChar char="•"/>
            </a:pPr>
            <a:r>
              <a:rPr lang="en-US" sz="1600" dirty="0" smtClean="0">
                <a:solidFill>
                  <a:schemeClr val="tx1"/>
                </a:solidFill>
              </a:rPr>
              <a:t>Adult poultry are released twice a day for feeding and exercise. </a:t>
            </a:r>
          </a:p>
          <a:p>
            <a:pPr marL="114300" indent="-114300">
              <a:buFont typeface="Arial" pitchFamily="34" charset="0"/>
              <a:buChar char="•"/>
            </a:pPr>
            <a:r>
              <a:rPr lang="en-US" sz="1600" dirty="0" smtClean="0">
                <a:solidFill>
                  <a:schemeClr val="tx1"/>
                </a:solidFill>
              </a:rPr>
              <a:t>The poultry house is cleaned every seven days. </a:t>
            </a:r>
          </a:p>
        </p:txBody>
      </p:sp>
      <p:sp>
        <p:nvSpPr>
          <p:cNvPr id="6" name="TextBox 5"/>
          <p:cNvSpPr txBox="1"/>
          <p:nvPr/>
        </p:nvSpPr>
        <p:spPr>
          <a:xfrm>
            <a:off x="7924800" y="6324600"/>
            <a:ext cx="953018" cy="369332"/>
          </a:xfrm>
          <a:prstGeom prst="rect">
            <a:avLst/>
          </a:prstGeom>
          <a:noFill/>
        </p:spPr>
        <p:txBody>
          <a:bodyPr wrap="none" rtlCol="0">
            <a:spAutoFit/>
          </a:bodyPr>
          <a:lstStyle/>
          <a:p>
            <a:pPr algn="r"/>
            <a:r>
              <a:rPr lang="en-GB" b="1" dirty="0" smtClean="0">
                <a:solidFill>
                  <a:schemeClr val="tx1">
                    <a:lumMod val="50000"/>
                    <a:lumOff val="50000"/>
                  </a:schemeClr>
                </a:solidFill>
              </a:rPr>
              <a:t>Farmers</a:t>
            </a:r>
            <a:endParaRPr lang="en-GB" b="1" dirty="0">
              <a:solidFill>
                <a:schemeClr val="tx1">
                  <a:lumMod val="50000"/>
                  <a:lumOff val="50000"/>
                </a:schemeClr>
              </a:solidFill>
            </a:endParaRPr>
          </a:p>
        </p:txBody>
      </p:sp>
      <p:pic>
        <p:nvPicPr>
          <p:cNvPr id="7" name="Picture 2" descr="C:\Users\COMPAQ\Desktop\DCIM\125CANON\small farm2.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09600" y="3810000"/>
            <a:ext cx="3352800" cy="2239709"/>
          </a:xfrm>
          <a:prstGeom prst="rect">
            <a:avLst/>
          </a:prstGeom>
          <a:noFill/>
        </p:spPr>
      </p:pic>
      <p:pic>
        <p:nvPicPr>
          <p:cNvPr id="8" name="Picture 3" descr="C:\Users\COMPAQ\Desktop\DCIM\125CANON\small farm 3.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09600" y="1295400"/>
            <a:ext cx="3352800" cy="2438400"/>
          </a:xfrm>
          <a:prstGeom prst="rect">
            <a:avLst/>
          </a:prstGeom>
          <a:noFill/>
        </p:spPr>
      </p:pic>
      <p:sp>
        <p:nvSpPr>
          <p:cNvPr id="9" name="TextBox 8"/>
          <p:cNvSpPr txBox="1"/>
          <p:nvPr/>
        </p:nvSpPr>
        <p:spPr>
          <a:xfrm>
            <a:off x="5257800" y="1371600"/>
            <a:ext cx="2209800" cy="400110"/>
          </a:xfrm>
          <a:prstGeom prst="rect">
            <a:avLst/>
          </a:prstGeom>
          <a:noFill/>
        </p:spPr>
        <p:txBody>
          <a:bodyPr wrap="square" rtlCol="0">
            <a:spAutoFit/>
          </a:bodyPr>
          <a:lstStyle/>
          <a:p>
            <a:r>
              <a:rPr lang="en-US" sz="2000" b="1" dirty="0" smtClean="0"/>
              <a:t>     Turkey Farms</a:t>
            </a:r>
            <a:endParaRPr lang="en-US" sz="2000"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Observations/Potential Risk</a:t>
            </a:r>
            <a:endParaRPr lang="en-GB" dirty="0"/>
          </a:p>
        </p:txBody>
      </p:sp>
      <p:sp>
        <p:nvSpPr>
          <p:cNvPr id="10" name="Rounded Rectangle 9"/>
          <p:cNvSpPr/>
          <p:nvPr/>
        </p:nvSpPr>
        <p:spPr>
          <a:xfrm>
            <a:off x="4572000" y="1524000"/>
            <a:ext cx="3886200" cy="4572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smtClean="0">
              <a:solidFill>
                <a:schemeClr val="tx1"/>
              </a:solidFill>
            </a:endParaRPr>
          </a:p>
          <a:p>
            <a:pPr marL="114300" indent="-114300">
              <a:buFont typeface="Arial" pitchFamily="34" charset="0"/>
              <a:buChar char="•"/>
            </a:pPr>
            <a:r>
              <a:rPr lang="en-GB" sz="2000" dirty="0" smtClean="0">
                <a:solidFill>
                  <a:schemeClr val="tx1"/>
                </a:solidFill>
              </a:rPr>
              <a:t> Muang Mukdahan District: Collaboration among healthcare workers, local government, and large food companies has led to good disease control and prevention. </a:t>
            </a:r>
          </a:p>
          <a:p>
            <a:pPr marL="114300" indent="-114300"/>
            <a:endParaRPr lang="en-GB" sz="2000" dirty="0" smtClean="0">
              <a:solidFill>
                <a:schemeClr val="tx1"/>
              </a:solidFill>
            </a:endParaRPr>
          </a:p>
          <a:p>
            <a:pPr marL="114300" indent="-114300">
              <a:buFont typeface="Arial" pitchFamily="34" charset="0"/>
              <a:buChar char="•"/>
            </a:pPr>
            <a:r>
              <a:rPr lang="en-GB" sz="2000" dirty="0" smtClean="0">
                <a:solidFill>
                  <a:schemeClr val="tx1"/>
                </a:solidFill>
              </a:rPr>
              <a:t>One potential risk:</a:t>
            </a:r>
          </a:p>
          <a:p>
            <a:pPr marL="114300" indent="-114300"/>
            <a:r>
              <a:rPr lang="en-GB" sz="2000" dirty="0" smtClean="0">
                <a:solidFill>
                  <a:schemeClr val="tx1"/>
                </a:solidFill>
              </a:rPr>
              <a:t>  Freely roaming backyard poultry.</a:t>
            </a:r>
            <a:endParaRPr lang="en-GB" sz="2000" dirty="0">
              <a:solidFill>
                <a:schemeClr val="tx1"/>
              </a:solidFill>
            </a:endParaRPr>
          </a:p>
        </p:txBody>
      </p:sp>
      <p:sp>
        <p:nvSpPr>
          <p:cNvPr id="7" name="TextBox 6"/>
          <p:cNvSpPr txBox="1"/>
          <p:nvPr/>
        </p:nvSpPr>
        <p:spPr>
          <a:xfrm>
            <a:off x="7924800" y="6324600"/>
            <a:ext cx="953018" cy="369332"/>
          </a:xfrm>
          <a:prstGeom prst="rect">
            <a:avLst/>
          </a:prstGeom>
          <a:noFill/>
        </p:spPr>
        <p:txBody>
          <a:bodyPr wrap="none" rtlCol="0">
            <a:spAutoFit/>
          </a:bodyPr>
          <a:lstStyle/>
          <a:p>
            <a:pPr algn="r"/>
            <a:r>
              <a:rPr lang="en-GB" b="1" dirty="0" smtClean="0">
                <a:solidFill>
                  <a:schemeClr val="tx1">
                    <a:lumMod val="50000"/>
                    <a:lumOff val="50000"/>
                  </a:schemeClr>
                </a:solidFill>
              </a:rPr>
              <a:t>Farmers</a:t>
            </a:r>
            <a:endParaRPr lang="en-GB" b="1" dirty="0">
              <a:solidFill>
                <a:schemeClr val="tx1">
                  <a:lumMod val="50000"/>
                  <a:lumOff val="50000"/>
                </a:schemeClr>
              </a:solidFill>
            </a:endParaRPr>
          </a:p>
        </p:txBody>
      </p:sp>
      <p:pic>
        <p:nvPicPr>
          <p:cNvPr id="5122" name="Picture 2" descr="C:\Users\COMPAQ\Desktop\DCIM\125CANON\natural poultry.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990600" y="2590800"/>
            <a:ext cx="3303588" cy="2213518"/>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Hierarchy of Needs: Position of Farmers</a:t>
            </a:r>
            <a:endParaRPr lang="en-GB" dirty="0"/>
          </a:p>
        </p:txBody>
      </p:sp>
      <p:sp>
        <p:nvSpPr>
          <p:cNvPr id="10" name="Rounded Rectangle 9"/>
          <p:cNvSpPr/>
          <p:nvPr/>
        </p:nvSpPr>
        <p:spPr>
          <a:xfrm>
            <a:off x="4953000" y="1600200"/>
            <a:ext cx="3886200" cy="403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u="sng" dirty="0" smtClean="0">
                <a:solidFill>
                  <a:schemeClr val="tx1"/>
                </a:solidFill>
              </a:rPr>
              <a:t>Differences in Aspirations of Farmers</a:t>
            </a:r>
          </a:p>
          <a:p>
            <a:pPr algn="ctr"/>
            <a:endParaRPr lang="en-GB" sz="2000" b="1" u="sng" dirty="0" smtClean="0">
              <a:solidFill>
                <a:schemeClr val="tx1"/>
              </a:solidFill>
            </a:endParaRPr>
          </a:p>
          <a:p>
            <a:pPr marL="114300" indent="-114300">
              <a:buFont typeface="Arial" pitchFamily="34" charset="0"/>
              <a:buChar char="•"/>
            </a:pPr>
            <a:r>
              <a:rPr lang="en-GB" sz="1600" dirty="0" smtClean="0">
                <a:solidFill>
                  <a:schemeClr val="tx1"/>
                </a:solidFill>
              </a:rPr>
              <a:t>Contract farmers raise poultry to improve their economic status: Social Needs</a:t>
            </a:r>
          </a:p>
          <a:p>
            <a:pPr marL="114300" indent="-114300"/>
            <a:endParaRPr lang="en-GB" sz="1600" dirty="0" smtClean="0">
              <a:solidFill>
                <a:schemeClr val="tx1"/>
              </a:solidFill>
            </a:endParaRPr>
          </a:p>
          <a:p>
            <a:pPr marL="114300" indent="-114300">
              <a:buFont typeface="Arial" pitchFamily="34" charset="0"/>
              <a:buChar char="•"/>
            </a:pPr>
            <a:r>
              <a:rPr lang="en-GB" sz="1600" dirty="0" smtClean="0">
                <a:solidFill>
                  <a:schemeClr val="tx1"/>
                </a:solidFill>
              </a:rPr>
              <a:t>The turkey farmer aims to improve his economic status, but as a community leader, he also seeks to gain acceptance and admiration from people in the community: Esteem   </a:t>
            </a:r>
            <a:endParaRPr lang="en-GB" sz="1600" dirty="0">
              <a:solidFill>
                <a:schemeClr val="tx1"/>
              </a:solidFill>
            </a:endParaRPr>
          </a:p>
        </p:txBody>
      </p:sp>
      <p:graphicFrame>
        <p:nvGraphicFramePr>
          <p:cNvPr id="11" name="Diagram 10"/>
          <p:cNvGraphicFramePr/>
          <p:nvPr/>
        </p:nvGraphicFramePr>
        <p:xfrm>
          <a:off x="152400" y="1905000"/>
          <a:ext cx="4724400"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29889" y="6047601"/>
            <a:ext cx="1575111" cy="276999"/>
          </a:xfrm>
          <a:prstGeom prst="rect">
            <a:avLst/>
          </a:prstGeom>
          <a:noFill/>
        </p:spPr>
        <p:txBody>
          <a:bodyPr wrap="none" rtlCol="0">
            <a:spAutoFit/>
          </a:bodyPr>
          <a:lstStyle/>
          <a:p>
            <a:r>
              <a:rPr lang="en-GB" sz="1200" dirty="0" smtClean="0"/>
              <a:t>*SA=Self Actualisation</a:t>
            </a:r>
            <a:endParaRPr lang="en-GB" sz="1200" dirty="0"/>
          </a:p>
        </p:txBody>
      </p:sp>
      <p:sp>
        <p:nvSpPr>
          <p:cNvPr id="6" name="TextBox 5"/>
          <p:cNvSpPr txBox="1"/>
          <p:nvPr/>
        </p:nvSpPr>
        <p:spPr>
          <a:xfrm>
            <a:off x="7924800" y="6324600"/>
            <a:ext cx="953018" cy="369332"/>
          </a:xfrm>
          <a:prstGeom prst="rect">
            <a:avLst/>
          </a:prstGeom>
          <a:noFill/>
        </p:spPr>
        <p:txBody>
          <a:bodyPr wrap="none" rtlCol="0">
            <a:spAutoFit/>
          </a:bodyPr>
          <a:lstStyle/>
          <a:p>
            <a:pPr algn="r"/>
            <a:r>
              <a:rPr lang="en-GB" b="1" dirty="0" smtClean="0">
                <a:solidFill>
                  <a:schemeClr val="tx1">
                    <a:lumMod val="50000"/>
                    <a:lumOff val="50000"/>
                  </a:schemeClr>
                </a:solidFill>
              </a:rPr>
              <a:t>Farmers</a:t>
            </a:r>
            <a:endParaRPr lang="en-GB" b="1" dirty="0">
              <a:solidFill>
                <a:schemeClr val="tx1">
                  <a:lumMod val="50000"/>
                  <a:lumOff val="50000"/>
                </a:schemeClr>
              </a:solidFill>
            </a:endParaRPr>
          </a:p>
        </p:txBody>
      </p:sp>
      <p:sp>
        <p:nvSpPr>
          <p:cNvPr id="7" name="Left Arrow 6"/>
          <p:cNvSpPr/>
          <p:nvPr/>
        </p:nvSpPr>
        <p:spPr>
          <a:xfrm>
            <a:off x="3886200" y="3276600"/>
            <a:ext cx="762000" cy="609600"/>
          </a:xfrm>
          <a:prstGeom prst="leftArrow">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Concerns of Farmers</a:t>
            </a:r>
            <a:endParaRPr lang="en-GB" dirty="0"/>
          </a:p>
        </p:txBody>
      </p:sp>
      <p:sp>
        <p:nvSpPr>
          <p:cNvPr id="3" name="Content Placeholder 2"/>
          <p:cNvSpPr>
            <a:spLocks noGrp="1"/>
          </p:cNvSpPr>
          <p:nvPr>
            <p:ph idx="1"/>
          </p:nvPr>
        </p:nvSpPr>
        <p:spPr>
          <a:xfrm>
            <a:off x="3200400" y="1219200"/>
            <a:ext cx="5410200" cy="4876800"/>
          </a:xfrm>
        </p:spPr>
        <p:txBody>
          <a:bodyPr>
            <a:normAutofit lnSpcReduction="10000"/>
          </a:bodyPr>
          <a:lstStyle/>
          <a:p>
            <a:pPr algn="just"/>
            <a:r>
              <a:rPr lang="en-US" sz="2000" dirty="0" smtClean="0"/>
              <a:t>The farmers’ leading health concern is cancer. They believe that people with cancer die shortly after diagnosis. A chronic disease as a major health concern indicates that farmers in Thailand are probably better off than farmers in other countries.</a:t>
            </a:r>
          </a:p>
          <a:p>
            <a:pPr algn="just">
              <a:buNone/>
            </a:pPr>
            <a:endParaRPr lang="th-TH" sz="2000" dirty="0" smtClean="0"/>
          </a:p>
          <a:p>
            <a:pPr algn="just"/>
            <a:r>
              <a:rPr lang="en-US" sz="2000" dirty="0" smtClean="0"/>
              <a:t>Diarrhea and hepatitis are of concern because of the prevalence of these diseases in the community.</a:t>
            </a:r>
          </a:p>
          <a:p>
            <a:pPr algn="just">
              <a:buNone/>
            </a:pPr>
            <a:endParaRPr lang="en-US" sz="2000" dirty="0" smtClean="0"/>
          </a:p>
          <a:p>
            <a:pPr algn="just"/>
            <a:r>
              <a:rPr lang="en-US" sz="2000" dirty="0" smtClean="0"/>
              <a:t>Fever is believed to spread easily, especially among children. Some believe that swine flu (H1N1) has affected people who work in Bangkok, but that it can be cured. </a:t>
            </a:r>
          </a:p>
        </p:txBody>
      </p:sp>
      <p:sp>
        <p:nvSpPr>
          <p:cNvPr id="4" name="Rounded Rectangle 3"/>
          <p:cNvSpPr/>
          <p:nvPr/>
        </p:nvSpPr>
        <p:spPr>
          <a:xfrm>
            <a:off x="609600" y="1295400"/>
            <a:ext cx="2362200" cy="762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 1</a:t>
            </a:r>
          </a:p>
          <a:p>
            <a:pPr algn="ctr"/>
            <a:r>
              <a:rPr lang="en-GB" dirty="0"/>
              <a:t>C</a:t>
            </a:r>
            <a:r>
              <a:rPr lang="en-GB" dirty="0" smtClean="0"/>
              <a:t>ancer</a:t>
            </a:r>
            <a:endParaRPr lang="en-GB" dirty="0"/>
          </a:p>
        </p:txBody>
      </p:sp>
      <p:sp>
        <p:nvSpPr>
          <p:cNvPr id="5" name="Rounded Rectangle 4"/>
          <p:cNvSpPr/>
          <p:nvPr/>
        </p:nvSpPr>
        <p:spPr>
          <a:xfrm>
            <a:off x="609600" y="2305050"/>
            <a:ext cx="2362200" cy="762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 2 </a:t>
            </a:r>
          </a:p>
          <a:p>
            <a:pPr algn="ctr"/>
            <a:r>
              <a:rPr lang="en-US" dirty="0">
                <a:solidFill>
                  <a:schemeClr val="tx1"/>
                </a:solidFill>
              </a:rPr>
              <a:t>G</a:t>
            </a:r>
            <a:r>
              <a:rPr lang="en-US" dirty="0" smtClean="0">
                <a:solidFill>
                  <a:schemeClr val="tx1"/>
                </a:solidFill>
              </a:rPr>
              <a:t>astritis and diarrhea</a:t>
            </a:r>
            <a:endParaRPr lang="en-GB" dirty="0">
              <a:solidFill>
                <a:schemeClr val="tx1"/>
              </a:solidFill>
            </a:endParaRPr>
          </a:p>
        </p:txBody>
      </p:sp>
      <p:sp>
        <p:nvSpPr>
          <p:cNvPr id="7" name="Rounded Rectangle 6"/>
          <p:cNvSpPr/>
          <p:nvPr/>
        </p:nvSpPr>
        <p:spPr>
          <a:xfrm>
            <a:off x="609600" y="5334000"/>
            <a:ext cx="2362200" cy="762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 5 </a:t>
            </a:r>
          </a:p>
          <a:p>
            <a:pPr algn="ctr"/>
            <a:r>
              <a:rPr lang="en-US" dirty="0">
                <a:solidFill>
                  <a:schemeClr val="tx1"/>
                </a:solidFill>
              </a:rPr>
              <a:t>F</a:t>
            </a:r>
            <a:r>
              <a:rPr lang="en-US" dirty="0" smtClean="0">
                <a:solidFill>
                  <a:schemeClr val="tx1"/>
                </a:solidFill>
              </a:rPr>
              <a:t>ever</a:t>
            </a:r>
            <a:endParaRPr lang="en-GB" dirty="0">
              <a:solidFill>
                <a:schemeClr val="tx1"/>
              </a:solidFill>
            </a:endParaRPr>
          </a:p>
        </p:txBody>
      </p:sp>
      <p:sp>
        <p:nvSpPr>
          <p:cNvPr id="8" name="Rounded Rectangle 7"/>
          <p:cNvSpPr/>
          <p:nvPr/>
        </p:nvSpPr>
        <p:spPr>
          <a:xfrm>
            <a:off x="609600" y="4324350"/>
            <a:ext cx="2362200"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 4 </a:t>
            </a:r>
          </a:p>
          <a:p>
            <a:pPr algn="ctr"/>
            <a:r>
              <a:rPr lang="en-US" dirty="0" err="1">
                <a:solidFill>
                  <a:schemeClr val="tx1"/>
                </a:solidFill>
              </a:rPr>
              <a:t>O</a:t>
            </a:r>
            <a:r>
              <a:rPr lang="en-US" dirty="0" err="1" smtClean="0">
                <a:solidFill>
                  <a:schemeClr val="tx1"/>
                </a:solidFill>
              </a:rPr>
              <a:t>pisthorchiasis</a:t>
            </a:r>
            <a:endParaRPr lang="en-GB" dirty="0">
              <a:solidFill>
                <a:schemeClr val="tx1"/>
              </a:solidFill>
            </a:endParaRPr>
          </a:p>
        </p:txBody>
      </p:sp>
      <p:sp>
        <p:nvSpPr>
          <p:cNvPr id="9" name="Rounded Rectangle 8"/>
          <p:cNvSpPr/>
          <p:nvPr/>
        </p:nvSpPr>
        <p:spPr>
          <a:xfrm>
            <a:off x="609600" y="3314700"/>
            <a:ext cx="2362200" cy="762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 3 </a:t>
            </a:r>
          </a:p>
          <a:p>
            <a:pPr algn="ctr"/>
            <a:r>
              <a:rPr lang="en-US" dirty="0" smtClean="0">
                <a:solidFill>
                  <a:schemeClr val="tx1"/>
                </a:solidFill>
              </a:rPr>
              <a:t>Enteritis and hepatitis</a:t>
            </a:r>
            <a:endParaRPr lang="en-GB" dirty="0">
              <a:solidFill>
                <a:schemeClr val="tx1"/>
              </a:solidFill>
            </a:endParaRPr>
          </a:p>
        </p:txBody>
      </p:sp>
      <p:sp>
        <p:nvSpPr>
          <p:cNvPr id="10" name="TextBox 9"/>
          <p:cNvSpPr txBox="1"/>
          <p:nvPr/>
        </p:nvSpPr>
        <p:spPr>
          <a:xfrm>
            <a:off x="7924800" y="6324600"/>
            <a:ext cx="953018" cy="369332"/>
          </a:xfrm>
          <a:prstGeom prst="rect">
            <a:avLst/>
          </a:prstGeom>
          <a:noFill/>
        </p:spPr>
        <p:txBody>
          <a:bodyPr wrap="none" rtlCol="0">
            <a:spAutoFit/>
          </a:bodyPr>
          <a:lstStyle/>
          <a:p>
            <a:pPr algn="r"/>
            <a:r>
              <a:rPr lang="en-GB" b="1" dirty="0" smtClean="0">
                <a:solidFill>
                  <a:schemeClr val="tx1">
                    <a:lumMod val="50000"/>
                    <a:lumOff val="50000"/>
                  </a:schemeClr>
                </a:solidFill>
              </a:rPr>
              <a:t>Farmers</a:t>
            </a:r>
            <a:endParaRPr lang="en-GB"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Relationship of AI to other Major Concerns</a:t>
            </a:r>
            <a:endParaRPr lang="en-GB" dirty="0"/>
          </a:p>
        </p:txBody>
      </p:sp>
      <p:sp>
        <p:nvSpPr>
          <p:cNvPr id="3" name="Content Placeholder 2"/>
          <p:cNvSpPr>
            <a:spLocks noGrp="1"/>
          </p:cNvSpPr>
          <p:nvPr>
            <p:ph idx="1"/>
          </p:nvPr>
        </p:nvSpPr>
        <p:spPr>
          <a:xfrm>
            <a:off x="4343400" y="1143000"/>
            <a:ext cx="4495800" cy="5181600"/>
          </a:xfrm>
        </p:spPr>
        <p:txBody>
          <a:bodyPr>
            <a:normAutofit fontScale="92500"/>
          </a:bodyPr>
          <a:lstStyle/>
          <a:p>
            <a:pPr algn="just"/>
            <a:r>
              <a:rPr lang="en-US" sz="2000" dirty="0" smtClean="0"/>
              <a:t>Economic status is the leading concern of farmers. They struggle with repaying debt incurred when they borrowed money from large food companies to purchase farm equipment. </a:t>
            </a:r>
          </a:p>
          <a:p>
            <a:pPr algn="just"/>
            <a:r>
              <a:rPr lang="en-US" sz="2000" dirty="0" smtClean="0"/>
              <a:t>Education of children is the 2</a:t>
            </a:r>
            <a:r>
              <a:rPr lang="en-US" sz="2000" baseline="30000" dirty="0" smtClean="0"/>
              <a:t>nd</a:t>
            </a:r>
            <a:r>
              <a:rPr lang="en-US" sz="2000" dirty="0" smtClean="0"/>
              <a:t> major concern.</a:t>
            </a:r>
          </a:p>
          <a:p>
            <a:pPr algn="just"/>
            <a:r>
              <a:rPr lang="en-US" sz="2000" dirty="0" smtClean="0"/>
              <a:t>Farmers are less concerned about health, believing that most illnesses are transient and short-lived. In comparison to other diseases, there is less concern about AI. They have never experienced an AI outbreak in humans.</a:t>
            </a:r>
          </a:p>
          <a:p>
            <a:pPr algn="just"/>
            <a:r>
              <a:rPr lang="en-US" sz="2000" dirty="0" smtClean="0"/>
              <a:t>Social concerns rank the lowest. Small villages are safe and secure, and people help each other.    </a:t>
            </a:r>
          </a:p>
        </p:txBody>
      </p:sp>
      <p:sp>
        <p:nvSpPr>
          <p:cNvPr id="11" name="Oval 10"/>
          <p:cNvSpPr/>
          <p:nvPr/>
        </p:nvSpPr>
        <p:spPr>
          <a:xfrm>
            <a:off x="1524000" y="1447800"/>
            <a:ext cx="1676400" cy="1676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tx1"/>
                </a:solidFill>
              </a:rPr>
              <a:t>Economic</a:t>
            </a:r>
            <a:endParaRPr lang="en-US" b="1" dirty="0">
              <a:solidFill>
                <a:schemeClr val="tx1"/>
              </a:solidFill>
            </a:endParaRPr>
          </a:p>
        </p:txBody>
      </p:sp>
      <p:sp>
        <p:nvSpPr>
          <p:cNvPr id="13" name="Oval 12"/>
          <p:cNvSpPr/>
          <p:nvPr/>
        </p:nvSpPr>
        <p:spPr>
          <a:xfrm>
            <a:off x="990600" y="2590800"/>
            <a:ext cx="1676400" cy="1676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tx1"/>
                </a:solidFill>
              </a:rPr>
              <a:t>Education</a:t>
            </a:r>
            <a:endParaRPr lang="en-US" b="1" dirty="0">
              <a:solidFill>
                <a:schemeClr val="tx1"/>
              </a:solidFill>
            </a:endParaRPr>
          </a:p>
        </p:txBody>
      </p:sp>
      <p:sp>
        <p:nvSpPr>
          <p:cNvPr id="14" name="Oval 13"/>
          <p:cNvSpPr/>
          <p:nvPr/>
        </p:nvSpPr>
        <p:spPr>
          <a:xfrm>
            <a:off x="1447800" y="4495800"/>
            <a:ext cx="1828800" cy="17526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tx1"/>
                </a:solidFill>
              </a:rPr>
              <a:t>Social</a:t>
            </a:r>
            <a:endParaRPr lang="en-US" b="1" dirty="0">
              <a:solidFill>
                <a:schemeClr val="tx1"/>
              </a:solidFill>
            </a:endParaRPr>
          </a:p>
        </p:txBody>
      </p:sp>
      <p:sp>
        <p:nvSpPr>
          <p:cNvPr id="17" name="Oval 16"/>
          <p:cNvSpPr/>
          <p:nvPr/>
        </p:nvSpPr>
        <p:spPr>
          <a:xfrm>
            <a:off x="2362200" y="3200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tx1"/>
                </a:solidFill>
              </a:rPr>
              <a:t>Health</a:t>
            </a:r>
            <a:endParaRPr lang="en-US" b="1" dirty="0">
              <a:solidFill>
                <a:schemeClr val="tx1"/>
              </a:solidFill>
            </a:endParaRPr>
          </a:p>
        </p:txBody>
      </p:sp>
      <p:sp>
        <p:nvSpPr>
          <p:cNvPr id="10" name="TextBox 9"/>
          <p:cNvSpPr txBox="1"/>
          <p:nvPr/>
        </p:nvSpPr>
        <p:spPr>
          <a:xfrm>
            <a:off x="7924800" y="6324600"/>
            <a:ext cx="953018" cy="369332"/>
          </a:xfrm>
          <a:prstGeom prst="rect">
            <a:avLst/>
          </a:prstGeom>
          <a:noFill/>
        </p:spPr>
        <p:txBody>
          <a:bodyPr wrap="none" rtlCol="0">
            <a:spAutoFit/>
          </a:bodyPr>
          <a:lstStyle/>
          <a:p>
            <a:pPr algn="r"/>
            <a:r>
              <a:rPr lang="en-GB" b="1" dirty="0" smtClean="0">
                <a:solidFill>
                  <a:schemeClr val="tx1">
                    <a:lumMod val="50000"/>
                    <a:lumOff val="50000"/>
                  </a:schemeClr>
                </a:solidFill>
              </a:rPr>
              <a:t>Farmers</a:t>
            </a:r>
            <a:endParaRPr lang="en-GB" b="1" dirty="0">
              <a:solidFill>
                <a:schemeClr val="tx1">
                  <a:lumMod val="50000"/>
                  <a:lumOff val="50000"/>
                </a:schemeClr>
              </a:solidFill>
            </a:endParaRPr>
          </a:p>
        </p:txBody>
      </p:sp>
      <p:sp>
        <p:nvSpPr>
          <p:cNvPr id="15" name="Oval 14"/>
          <p:cNvSpPr/>
          <p:nvPr/>
        </p:nvSpPr>
        <p:spPr>
          <a:xfrm>
            <a:off x="2971800" y="4343400"/>
            <a:ext cx="5334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AI</a:t>
            </a:r>
            <a:endParaRPr lang="en-US" sz="1600" b="1" dirty="0">
              <a:solidFill>
                <a:schemeClr val="tx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Belief Model (HBM)</a:t>
            </a:r>
            <a:endParaRPr lang="en-GB" dirty="0"/>
          </a:p>
        </p:txBody>
      </p:sp>
      <p:sp>
        <p:nvSpPr>
          <p:cNvPr id="3" name="Content Placeholder 2"/>
          <p:cNvSpPr>
            <a:spLocks noGrp="1"/>
          </p:cNvSpPr>
          <p:nvPr>
            <p:ph idx="1"/>
          </p:nvPr>
        </p:nvSpPr>
        <p:spPr>
          <a:xfrm>
            <a:off x="3124200" y="1219200"/>
            <a:ext cx="5638800" cy="4144963"/>
          </a:xfrm>
        </p:spPr>
        <p:txBody>
          <a:bodyPr>
            <a:noAutofit/>
          </a:bodyPr>
          <a:lstStyle/>
          <a:p>
            <a:pPr marL="344488" indent="-344488" algn="just">
              <a:spcBef>
                <a:spcPct val="0"/>
              </a:spcBef>
              <a:spcAft>
                <a:spcPct val="25000"/>
              </a:spcAft>
            </a:pPr>
            <a:r>
              <a:rPr lang="en-US" sz="1800" dirty="0" smtClean="0"/>
              <a:t>Farmers are at the 4th level of the HBM-</a:t>
            </a:r>
            <a:r>
              <a:rPr lang="en-US" sz="1800" b="1" dirty="0" smtClean="0"/>
              <a:t>Able to take recommended actions: </a:t>
            </a:r>
          </a:p>
          <a:p>
            <a:pPr marL="622300" lvl="1" indent="-344488" algn="just">
              <a:spcBef>
                <a:spcPct val="0"/>
              </a:spcBef>
              <a:spcAft>
                <a:spcPct val="25000"/>
              </a:spcAft>
              <a:buFont typeface="Arial" pitchFamily="34" charset="0"/>
              <a:buChar char="•"/>
            </a:pPr>
            <a:r>
              <a:rPr lang="en-US" sz="1800" dirty="0" smtClean="0"/>
              <a:t>Access to good equipment</a:t>
            </a:r>
          </a:p>
          <a:p>
            <a:pPr marL="622300" lvl="1" indent="-344488" algn="just">
              <a:spcBef>
                <a:spcPct val="0"/>
              </a:spcBef>
              <a:spcAft>
                <a:spcPct val="25000"/>
              </a:spcAft>
              <a:buFont typeface="Arial" pitchFamily="34" charset="0"/>
              <a:buChar char="•"/>
            </a:pPr>
            <a:r>
              <a:rPr lang="en-US" sz="1800" dirty="0" smtClean="0"/>
              <a:t>Can take out loans with the large food companies if needed</a:t>
            </a:r>
          </a:p>
          <a:p>
            <a:pPr marL="344488" indent="-344488" algn="just">
              <a:spcBef>
                <a:spcPct val="0"/>
              </a:spcBef>
              <a:spcAft>
                <a:spcPct val="25000"/>
              </a:spcAft>
            </a:pPr>
            <a:r>
              <a:rPr lang="en-US" sz="1800" dirty="0" smtClean="0"/>
              <a:t>Potential Risks: </a:t>
            </a:r>
          </a:p>
          <a:p>
            <a:pPr marL="622300" lvl="1" indent="-344488" algn="just">
              <a:spcBef>
                <a:spcPct val="0"/>
              </a:spcBef>
              <a:spcAft>
                <a:spcPct val="25000"/>
              </a:spcAft>
              <a:buFont typeface="Arial" pitchFamily="34" charset="0"/>
              <a:buChar char="•"/>
            </a:pPr>
            <a:r>
              <a:rPr lang="en-US" sz="1800" dirty="0" smtClean="0"/>
              <a:t>The turkey farm no longer vaccinates since there has been no recent AI outbreak. </a:t>
            </a:r>
          </a:p>
          <a:p>
            <a:pPr marL="622300" lvl="1" indent="-344488" algn="just">
              <a:spcBef>
                <a:spcPct val="0"/>
              </a:spcBef>
              <a:spcAft>
                <a:spcPct val="25000"/>
              </a:spcAft>
              <a:buFont typeface="Arial" pitchFamily="34" charset="0"/>
              <a:buChar char="•"/>
            </a:pPr>
            <a:r>
              <a:rPr lang="en-US" sz="1800" dirty="0" smtClean="0"/>
              <a:t>Backyard poultry farmers are a risk due to significantly lower levels of bio-security.   </a:t>
            </a:r>
          </a:p>
        </p:txBody>
      </p:sp>
      <p:sp>
        <p:nvSpPr>
          <p:cNvPr id="4" name="Rounded Rectangle 3"/>
          <p:cNvSpPr/>
          <p:nvPr/>
        </p:nvSpPr>
        <p:spPr>
          <a:xfrm>
            <a:off x="609600" y="24384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AI is believed to be a threat</a:t>
            </a:r>
            <a:endParaRPr lang="en-GB" sz="1400" dirty="0"/>
          </a:p>
        </p:txBody>
      </p:sp>
      <p:sp>
        <p:nvSpPr>
          <p:cNvPr id="9" name="Rounded Rectangle 8"/>
          <p:cNvSpPr/>
          <p:nvPr/>
        </p:nvSpPr>
        <p:spPr>
          <a:xfrm>
            <a:off x="609600" y="34798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Believe that AI can be avoided</a:t>
            </a:r>
            <a:endParaRPr lang="en-GB" sz="1400" dirty="0"/>
          </a:p>
        </p:txBody>
      </p:sp>
      <p:sp>
        <p:nvSpPr>
          <p:cNvPr id="10" name="Rounded Rectangle 9"/>
          <p:cNvSpPr/>
          <p:nvPr/>
        </p:nvSpPr>
        <p:spPr>
          <a:xfrm>
            <a:off x="609600" y="45212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Recommended actions are effective</a:t>
            </a:r>
            <a:endParaRPr lang="en-GB" sz="1400" dirty="0"/>
          </a:p>
        </p:txBody>
      </p:sp>
      <p:sp>
        <p:nvSpPr>
          <p:cNvPr id="11" name="Rounded Rectangle 10"/>
          <p:cNvSpPr/>
          <p:nvPr/>
        </p:nvSpPr>
        <p:spPr>
          <a:xfrm>
            <a:off x="609600" y="55626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Ability to take recommended actions</a:t>
            </a:r>
            <a:endParaRPr lang="en-GB" sz="1400" dirty="0"/>
          </a:p>
        </p:txBody>
      </p:sp>
      <p:sp>
        <p:nvSpPr>
          <p:cNvPr id="17" name="Right Arrow 16"/>
          <p:cNvSpPr/>
          <p:nvPr/>
        </p:nvSpPr>
        <p:spPr>
          <a:xfrm>
            <a:off x="2933700" y="56673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No</a:t>
            </a:r>
            <a:endParaRPr lang="en-GB" sz="1000" b="1" dirty="0">
              <a:solidFill>
                <a:srgbClr val="FF0000"/>
              </a:solidFill>
            </a:endParaRPr>
          </a:p>
        </p:txBody>
      </p:sp>
      <p:sp>
        <p:nvSpPr>
          <p:cNvPr id="18" name="Down Arrow 17"/>
          <p:cNvSpPr/>
          <p:nvPr/>
        </p:nvSpPr>
        <p:spPr>
          <a:xfrm>
            <a:off x="1219200" y="31115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Yes</a:t>
            </a:r>
            <a:endParaRPr lang="en-GB" sz="1000" b="1" dirty="0">
              <a:solidFill>
                <a:srgbClr val="FF0000"/>
              </a:solidFill>
            </a:endParaRPr>
          </a:p>
        </p:txBody>
      </p:sp>
      <p:sp>
        <p:nvSpPr>
          <p:cNvPr id="19" name="Down Arrow 18"/>
          <p:cNvSpPr/>
          <p:nvPr/>
        </p:nvSpPr>
        <p:spPr>
          <a:xfrm>
            <a:off x="1219200" y="41529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Yes</a:t>
            </a:r>
            <a:endParaRPr lang="en-GB" sz="1000" b="1" dirty="0">
              <a:solidFill>
                <a:srgbClr val="FF0000"/>
              </a:solidFill>
            </a:endParaRPr>
          </a:p>
        </p:txBody>
      </p:sp>
      <p:sp>
        <p:nvSpPr>
          <p:cNvPr id="20" name="Down Arrow 19"/>
          <p:cNvSpPr/>
          <p:nvPr/>
        </p:nvSpPr>
        <p:spPr>
          <a:xfrm>
            <a:off x="1219200" y="51943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Yes</a:t>
            </a:r>
            <a:endParaRPr lang="en-GB" sz="1000" b="1" dirty="0">
              <a:solidFill>
                <a:srgbClr val="FF0000"/>
              </a:solidFill>
            </a:endParaRPr>
          </a:p>
        </p:txBody>
      </p:sp>
      <p:sp>
        <p:nvSpPr>
          <p:cNvPr id="24" name="Rounded Rectangle 23"/>
          <p:cNvSpPr/>
          <p:nvPr/>
        </p:nvSpPr>
        <p:spPr>
          <a:xfrm>
            <a:off x="3543300" y="5562600"/>
            <a:ext cx="2133600" cy="6096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Financial or other barriers in place</a:t>
            </a:r>
            <a:endParaRPr lang="en-GB" sz="1400" dirty="0"/>
          </a:p>
        </p:txBody>
      </p:sp>
      <p:sp>
        <p:nvSpPr>
          <p:cNvPr id="28" name="Right Arrow 27"/>
          <p:cNvSpPr/>
          <p:nvPr/>
        </p:nvSpPr>
        <p:spPr>
          <a:xfrm>
            <a:off x="5829300" y="56673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rgbClr val="FF0000"/>
              </a:solidFill>
            </a:endParaRPr>
          </a:p>
        </p:txBody>
      </p:sp>
      <p:sp>
        <p:nvSpPr>
          <p:cNvPr id="32" name="Rounded Rectangle 31"/>
          <p:cNvSpPr/>
          <p:nvPr/>
        </p:nvSpPr>
        <p:spPr>
          <a:xfrm>
            <a:off x="6438900" y="5562600"/>
            <a:ext cx="2133600" cy="609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May need physical support/assistance to overcome these</a:t>
            </a:r>
            <a:endParaRPr lang="en-GB" sz="1200" dirty="0"/>
          </a:p>
        </p:txBody>
      </p:sp>
      <p:sp>
        <p:nvSpPr>
          <p:cNvPr id="33" name="TextBox 32"/>
          <p:cNvSpPr txBox="1"/>
          <p:nvPr/>
        </p:nvSpPr>
        <p:spPr>
          <a:xfrm>
            <a:off x="1350830" y="2057400"/>
            <a:ext cx="651140" cy="369332"/>
          </a:xfrm>
          <a:prstGeom prst="rect">
            <a:avLst/>
          </a:prstGeom>
          <a:noFill/>
        </p:spPr>
        <p:txBody>
          <a:bodyPr wrap="none" rtlCol="0">
            <a:spAutoFit/>
          </a:bodyPr>
          <a:lstStyle/>
          <a:p>
            <a:r>
              <a:rPr lang="en-GB" u="sng" dirty="0" smtClean="0"/>
              <a:t>HBM</a:t>
            </a:r>
            <a:endParaRPr lang="en-GB" u="sng" dirty="0"/>
          </a:p>
        </p:txBody>
      </p:sp>
      <p:sp>
        <p:nvSpPr>
          <p:cNvPr id="36" name="TextBox 35"/>
          <p:cNvSpPr txBox="1"/>
          <p:nvPr/>
        </p:nvSpPr>
        <p:spPr>
          <a:xfrm>
            <a:off x="7924800" y="6324600"/>
            <a:ext cx="953018" cy="369332"/>
          </a:xfrm>
          <a:prstGeom prst="rect">
            <a:avLst/>
          </a:prstGeom>
          <a:noFill/>
        </p:spPr>
        <p:txBody>
          <a:bodyPr wrap="none" rtlCol="0">
            <a:spAutoFit/>
          </a:bodyPr>
          <a:lstStyle/>
          <a:p>
            <a:pPr algn="r"/>
            <a:r>
              <a:rPr lang="en-GB" b="1" dirty="0" smtClean="0">
                <a:solidFill>
                  <a:schemeClr val="tx1">
                    <a:lumMod val="50000"/>
                    <a:lumOff val="50000"/>
                  </a:schemeClr>
                </a:solidFill>
              </a:rPr>
              <a:t>Farmers</a:t>
            </a:r>
            <a:endParaRPr lang="en-GB" b="1" dirty="0">
              <a:solidFill>
                <a:schemeClr val="tx1">
                  <a:lumMod val="50000"/>
                  <a:lumOff val="50000"/>
                </a:schemeClr>
              </a:solidFill>
            </a:endParaRPr>
          </a:p>
        </p:txBody>
      </p:sp>
      <p:sp>
        <p:nvSpPr>
          <p:cNvPr id="37" name="TextBox 36"/>
          <p:cNvSpPr txBox="1"/>
          <p:nvPr/>
        </p:nvSpPr>
        <p:spPr>
          <a:xfrm>
            <a:off x="2195576" y="3106616"/>
            <a:ext cx="755720" cy="307777"/>
          </a:xfrm>
          <a:prstGeom prst="rect">
            <a:avLst/>
          </a:prstGeom>
          <a:noFill/>
        </p:spPr>
        <p:txBody>
          <a:bodyPr wrap="none" rtlCol="0">
            <a:spAutoFit/>
          </a:bodyPr>
          <a:lstStyle/>
          <a:p>
            <a:r>
              <a:rPr lang="en-GB" sz="1400" u="sng" dirty="0" smtClean="0"/>
              <a:t>Triggers</a:t>
            </a:r>
            <a:endParaRPr lang="en-GB" u="sng" dirty="0"/>
          </a:p>
        </p:txBody>
      </p:sp>
      <p:sp>
        <p:nvSpPr>
          <p:cNvPr id="38" name="TextBox 37"/>
          <p:cNvSpPr txBox="1"/>
          <p:nvPr/>
        </p:nvSpPr>
        <p:spPr>
          <a:xfrm>
            <a:off x="2195576" y="4145576"/>
            <a:ext cx="755720" cy="307777"/>
          </a:xfrm>
          <a:prstGeom prst="rect">
            <a:avLst/>
          </a:prstGeom>
          <a:noFill/>
        </p:spPr>
        <p:txBody>
          <a:bodyPr wrap="none" rtlCol="0">
            <a:spAutoFit/>
          </a:bodyPr>
          <a:lstStyle/>
          <a:p>
            <a:r>
              <a:rPr lang="en-GB" sz="1400" u="sng" dirty="0" smtClean="0"/>
              <a:t>Triggers</a:t>
            </a:r>
            <a:endParaRPr lang="en-GB" u="sng" dirty="0"/>
          </a:p>
        </p:txBody>
      </p:sp>
      <p:sp>
        <p:nvSpPr>
          <p:cNvPr id="39" name="TextBox 38"/>
          <p:cNvSpPr txBox="1"/>
          <p:nvPr/>
        </p:nvSpPr>
        <p:spPr>
          <a:xfrm>
            <a:off x="2195576" y="5184536"/>
            <a:ext cx="755720" cy="307777"/>
          </a:xfrm>
          <a:prstGeom prst="rect">
            <a:avLst/>
          </a:prstGeom>
          <a:noFill/>
        </p:spPr>
        <p:txBody>
          <a:bodyPr wrap="none" rtlCol="0">
            <a:spAutoFit/>
          </a:bodyPr>
          <a:lstStyle/>
          <a:p>
            <a:r>
              <a:rPr lang="en-GB" sz="1400" u="sng" dirty="0" smtClean="0"/>
              <a:t>Triggers</a:t>
            </a:r>
            <a:endParaRPr lang="en-GB" u="sng"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normAutofit/>
          </a:bodyPr>
          <a:lstStyle/>
          <a:p>
            <a:pPr>
              <a:lnSpc>
                <a:spcPct val="130000"/>
              </a:lnSpc>
              <a:spcBef>
                <a:spcPct val="40000"/>
              </a:spcBef>
            </a:pPr>
            <a:r>
              <a:rPr lang="en-US" sz="2000" dirty="0" smtClean="0"/>
              <a:t>Summary &amp; Recommendations</a:t>
            </a:r>
          </a:p>
          <a:p>
            <a:pPr>
              <a:lnSpc>
                <a:spcPct val="130000"/>
              </a:lnSpc>
              <a:spcBef>
                <a:spcPct val="40000"/>
              </a:spcBef>
            </a:pPr>
            <a:r>
              <a:rPr lang="en-US" sz="2000" dirty="0" smtClean="0"/>
              <a:t>Lessons Learned</a:t>
            </a:r>
          </a:p>
          <a:p>
            <a:pPr>
              <a:lnSpc>
                <a:spcPct val="130000"/>
              </a:lnSpc>
              <a:spcBef>
                <a:spcPct val="40000"/>
              </a:spcBef>
            </a:pPr>
            <a:r>
              <a:rPr lang="en-US" sz="2000" dirty="0" smtClean="0"/>
              <a:t>Background &amp; Methodology</a:t>
            </a:r>
          </a:p>
          <a:p>
            <a:pPr>
              <a:lnSpc>
                <a:spcPct val="130000"/>
              </a:lnSpc>
              <a:spcBef>
                <a:spcPct val="40000"/>
              </a:spcBef>
            </a:pPr>
            <a:r>
              <a:rPr lang="en-US" sz="2000" dirty="0" smtClean="0"/>
              <a:t>Thailand Country Report</a:t>
            </a:r>
          </a:p>
          <a:p>
            <a:pPr>
              <a:lnSpc>
                <a:spcPct val="130000"/>
              </a:lnSpc>
              <a:spcBef>
                <a:spcPct val="40000"/>
              </a:spcBef>
            </a:pPr>
            <a:r>
              <a:rPr lang="en-US" sz="2000" dirty="0" smtClean="0"/>
              <a:t>Laos Country Report</a:t>
            </a:r>
          </a:p>
          <a:p>
            <a:pPr>
              <a:lnSpc>
                <a:spcPct val="130000"/>
              </a:lnSpc>
              <a:spcBef>
                <a:spcPct val="40000"/>
              </a:spcBef>
            </a:pPr>
            <a:r>
              <a:rPr lang="en-US" sz="2000" dirty="0" smtClean="0"/>
              <a:t>Vietnam Country Report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Farmers’ Perceptions About AI</a:t>
            </a:r>
            <a:endParaRPr lang="en-GB" dirty="0"/>
          </a:p>
        </p:txBody>
      </p:sp>
      <p:sp>
        <p:nvSpPr>
          <p:cNvPr id="4" name="TextBox 3"/>
          <p:cNvSpPr txBox="1"/>
          <p:nvPr/>
        </p:nvSpPr>
        <p:spPr>
          <a:xfrm>
            <a:off x="7924800" y="6324600"/>
            <a:ext cx="953018" cy="369332"/>
          </a:xfrm>
          <a:prstGeom prst="rect">
            <a:avLst/>
          </a:prstGeom>
          <a:noFill/>
        </p:spPr>
        <p:txBody>
          <a:bodyPr wrap="none" rtlCol="0">
            <a:spAutoFit/>
          </a:bodyPr>
          <a:lstStyle/>
          <a:p>
            <a:pPr algn="r"/>
            <a:r>
              <a:rPr lang="en-GB" b="1" dirty="0" smtClean="0">
                <a:solidFill>
                  <a:schemeClr val="tx1">
                    <a:lumMod val="50000"/>
                    <a:lumOff val="50000"/>
                  </a:schemeClr>
                </a:solidFill>
              </a:rPr>
              <a:t>Farmers</a:t>
            </a:r>
            <a:endParaRPr lang="en-GB" b="1" dirty="0">
              <a:solidFill>
                <a:schemeClr val="tx1">
                  <a:lumMod val="50000"/>
                  <a:lumOff val="50000"/>
                </a:schemeClr>
              </a:solidFill>
            </a:endParaRPr>
          </a:p>
        </p:txBody>
      </p:sp>
      <p:sp>
        <p:nvSpPr>
          <p:cNvPr id="6" name="Rounded Rectangle 5"/>
          <p:cNvSpPr/>
          <p:nvPr/>
        </p:nvSpPr>
        <p:spPr>
          <a:xfrm>
            <a:off x="685800" y="15240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Outbreaks</a:t>
            </a:r>
            <a:endParaRPr lang="en-US" sz="2000" b="1" dirty="0"/>
          </a:p>
        </p:txBody>
      </p:sp>
      <p:sp>
        <p:nvSpPr>
          <p:cNvPr id="9" name="Rounded Rectangle 8"/>
          <p:cNvSpPr/>
          <p:nvPr/>
        </p:nvSpPr>
        <p:spPr>
          <a:xfrm>
            <a:off x="685800" y="33528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Symptoms</a:t>
            </a:r>
            <a:endParaRPr lang="en-US" sz="2000" b="1" dirty="0"/>
          </a:p>
        </p:txBody>
      </p:sp>
      <p:sp>
        <p:nvSpPr>
          <p:cNvPr id="12" name="Rounded Rectangle 11"/>
          <p:cNvSpPr/>
          <p:nvPr/>
        </p:nvSpPr>
        <p:spPr>
          <a:xfrm>
            <a:off x="3200400" y="1295400"/>
            <a:ext cx="5410200" cy="1524000"/>
          </a:xfrm>
          <a:prstGeom prst="round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5138" lvl="0" indent="-465138" algn="just">
              <a:spcBef>
                <a:spcPct val="20000"/>
              </a:spcBef>
              <a:buClr>
                <a:srgbClr val="C00000"/>
              </a:buClr>
              <a:buSzPct val="90000"/>
              <a:buFont typeface="Wingdings 3" pitchFamily="18" charset="2"/>
              <a:buChar char=""/>
              <a:defRPr/>
            </a:pPr>
            <a:r>
              <a:rPr lang="en-US" sz="1400" dirty="0" smtClean="0">
                <a:solidFill>
                  <a:schemeClr val="tx1"/>
                </a:solidFill>
              </a:rPr>
              <a:t>Knowledge about AI comes from local government PSAs, aired during past outbreaks. </a:t>
            </a:r>
          </a:p>
          <a:p>
            <a:pPr marL="465138" lvl="0" indent="-465138" algn="just">
              <a:spcBef>
                <a:spcPct val="20000"/>
              </a:spcBef>
              <a:buClr>
                <a:srgbClr val="C00000"/>
              </a:buClr>
              <a:buSzPct val="90000"/>
              <a:buFont typeface="Wingdings 3" pitchFamily="18" charset="2"/>
              <a:buChar char=""/>
              <a:defRPr/>
            </a:pPr>
            <a:r>
              <a:rPr lang="en-US" sz="1400" dirty="0" smtClean="0">
                <a:solidFill>
                  <a:schemeClr val="tx1"/>
                </a:solidFill>
              </a:rPr>
              <a:t>Farmers believe that poultry deaths of about 1% are normal; massive and rapid deaths are more serious. In such cases, animal healthcare workers should be notified. </a:t>
            </a:r>
          </a:p>
        </p:txBody>
      </p:sp>
      <p:sp>
        <p:nvSpPr>
          <p:cNvPr id="13" name="Rounded Rectangle 12"/>
          <p:cNvSpPr/>
          <p:nvPr/>
        </p:nvSpPr>
        <p:spPr>
          <a:xfrm>
            <a:off x="685800" y="49530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Other Beliefs</a:t>
            </a:r>
            <a:endParaRPr lang="en-US" sz="2000" b="1" dirty="0"/>
          </a:p>
        </p:txBody>
      </p:sp>
      <p:sp>
        <p:nvSpPr>
          <p:cNvPr id="14" name="Rounded Rectangle 13"/>
          <p:cNvSpPr/>
          <p:nvPr/>
        </p:nvSpPr>
        <p:spPr>
          <a:xfrm>
            <a:off x="3200400" y="3200400"/>
            <a:ext cx="5410200" cy="990600"/>
          </a:xfrm>
          <a:prstGeom prst="round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5138" lvl="0" indent="-465138" algn="just">
              <a:spcBef>
                <a:spcPct val="20000"/>
              </a:spcBef>
              <a:buClr>
                <a:srgbClr val="C00000"/>
              </a:buClr>
              <a:buSzPct val="90000"/>
              <a:buFont typeface="Wingdings 3" pitchFamily="18" charset="2"/>
              <a:buChar char=""/>
              <a:defRPr/>
            </a:pPr>
            <a:r>
              <a:rPr lang="en-US" sz="1400" dirty="0" smtClean="0">
                <a:solidFill>
                  <a:schemeClr val="tx1"/>
                </a:solidFill>
              </a:rPr>
              <a:t>Most believe that AI symptoms in humans include high fever and shortness of breath. </a:t>
            </a:r>
          </a:p>
        </p:txBody>
      </p:sp>
      <p:sp>
        <p:nvSpPr>
          <p:cNvPr id="17" name="Rounded Rectangle 16"/>
          <p:cNvSpPr/>
          <p:nvPr/>
        </p:nvSpPr>
        <p:spPr>
          <a:xfrm>
            <a:off x="3200400" y="4724400"/>
            <a:ext cx="5410200" cy="1371600"/>
          </a:xfrm>
          <a:prstGeom prst="round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465138" lvl="0" indent="-465138" algn="just">
              <a:spcBef>
                <a:spcPct val="20000"/>
              </a:spcBef>
              <a:buClr>
                <a:srgbClr val="C00000"/>
              </a:buClr>
              <a:buSzPct val="90000"/>
              <a:buFont typeface="Wingdings 3" pitchFamily="18" charset="2"/>
              <a:buChar char=""/>
              <a:defRPr/>
            </a:pPr>
            <a:r>
              <a:rPr lang="en-US" sz="1400" dirty="0" smtClean="0">
                <a:solidFill>
                  <a:schemeClr val="tx1"/>
                </a:solidFill>
              </a:rPr>
              <a:t>If poultry becomes sick, it is more likely to be from general illnesses such as cholera, smallpox,</a:t>
            </a:r>
            <a:r>
              <a:rPr lang="th-TH" sz="1400" dirty="0" smtClean="0">
                <a:solidFill>
                  <a:schemeClr val="tx1"/>
                </a:solidFill>
              </a:rPr>
              <a:t> </a:t>
            </a:r>
            <a:r>
              <a:rPr lang="en-US" sz="1400" dirty="0" smtClean="0">
                <a:solidFill>
                  <a:schemeClr val="tx1"/>
                </a:solidFill>
              </a:rPr>
              <a:t>or </a:t>
            </a:r>
            <a:r>
              <a:rPr lang="en-US" sz="1400" dirty="0" err="1" smtClean="0">
                <a:solidFill>
                  <a:schemeClr val="tx1"/>
                </a:solidFill>
              </a:rPr>
              <a:t>pullorum</a:t>
            </a:r>
            <a:r>
              <a:rPr lang="en-US" sz="1400" dirty="0" smtClean="0">
                <a:solidFill>
                  <a:schemeClr val="tx1"/>
                </a:solidFill>
              </a:rPr>
              <a:t>.</a:t>
            </a:r>
          </a:p>
          <a:p>
            <a:pPr marL="465138" indent="-465138" algn="just">
              <a:spcBef>
                <a:spcPct val="20000"/>
              </a:spcBef>
              <a:buClr>
                <a:srgbClr val="C00000"/>
              </a:buClr>
              <a:buSzPct val="90000"/>
              <a:buFont typeface="Wingdings 3" pitchFamily="18" charset="2"/>
              <a:buChar char=""/>
              <a:defRPr/>
            </a:pPr>
            <a:r>
              <a:rPr lang="en-US" sz="1400" dirty="0" smtClean="0">
                <a:solidFill>
                  <a:schemeClr val="tx1"/>
                </a:solidFill>
              </a:rPr>
              <a:t>If AI attacks poultry, the impact can be more severe than with other diseases. However, farmers believe that the government can control and prevent any potential outbreak.</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Farmers’ Attitudes Towards AI Prevention</a:t>
            </a:r>
            <a:endParaRPr lang="en-GB" dirty="0"/>
          </a:p>
        </p:txBody>
      </p:sp>
      <p:sp>
        <p:nvSpPr>
          <p:cNvPr id="3" name="Content Placeholder 2"/>
          <p:cNvSpPr>
            <a:spLocks noGrp="1"/>
          </p:cNvSpPr>
          <p:nvPr>
            <p:ph idx="1"/>
          </p:nvPr>
        </p:nvSpPr>
        <p:spPr>
          <a:xfrm>
            <a:off x="381000" y="1295402"/>
            <a:ext cx="8305800" cy="4952997"/>
          </a:xfrm>
        </p:spPr>
        <p:txBody>
          <a:bodyPr>
            <a:normAutofit fontScale="25000" lnSpcReduction="20000"/>
          </a:bodyPr>
          <a:lstStyle/>
          <a:p>
            <a:pPr lvl="1" algn="just">
              <a:buNone/>
            </a:pPr>
            <a:r>
              <a:rPr lang="en-US" sz="7200" b="1" u="sng" dirty="0" smtClean="0"/>
              <a:t>Large Contract Farms</a:t>
            </a:r>
          </a:p>
          <a:p>
            <a:pPr lvl="1" algn="just"/>
            <a:endParaRPr lang="en-US" sz="7200" dirty="0" smtClean="0"/>
          </a:p>
          <a:p>
            <a:pPr lvl="1" algn="just"/>
            <a:r>
              <a:rPr lang="en-US" sz="7200" dirty="0" smtClean="0"/>
              <a:t>Believe it is important to have good preventive practices which are enforced and controlled by the large food companies.</a:t>
            </a:r>
          </a:p>
          <a:p>
            <a:pPr lvl="1" algn="just">
              <a:buNone/>
            </a:pPr>
            <a:endParaRPr lang="en-US" sz="7200" dirty="0" smtClean="0"/>
          </a:p>
          <a:p>
            <a:pPr lvl="1" algn="just">
              <a:buNone/>
            </a:pPr>
            <a:r>
              <a:rPr lang="en-US" sz="7200" b="1" u="sng" dirty="0" smtClean="0"/>
              <a:t>Large Turkey Farm</a:t>
            </a:r>
          </a:p>
          <a:p>
            <a:pPr lvl="1" algn="just"/>
            <a:endParaRPr lang="en-US" sz="7200" dirty="0" smtClean="0"/>
          </a:p>
          <a:p>
            <a:pPr lvl="1" algn="just"/>
            <a:r>
              <a:rPr lang="en-US" sz="7200" dirty="0" smtClean="0"/>
              <a:t>Has vaccination equipment to prevent AI but since there have been no recent outbreaks, the farmer is no longer vaccinating. </a:t>
            </a:r>
          </a:p>
          <a:p>
            <a:pPr lvl="1" algn="just">
              <a:buNone/>
            </a:pPr>
            <a:endParaRPr lang="en-US" sz="7200" dirty="0" smtClean="0"/>
          </a:p>
          <a:p>
            <a:pPr lvl="1" algn="just">
              <a:buNone/>
            </a:pPr>
            <a:r>
              <a:rPr lang="en-US" sz="7200" b="1" dirty="0" smtClean="0"/>
              <a:t>However,</a:t>
            </a:r>
            <a:r>
              <a:rPr lang="en-US" sz="7400" b="1" dirty="0" smtClean="0"/>
              <a:t> at both farms:	</a:t>
            </a:r>
          </a:p>
          <a:p>
            <a:pPr lvl="2" algn="just">
              <a:buFont typeface="Arial" pitchFamily="34" charset="0"/>
              <a:buChar char="•"/>
            </a:pPr>
            <a:r>
              <a:rPr lang="en-US" sz="7200" dirty="0" smtClean="0"/>
              <a:t>masks, gloves, wash clothes and hand washing are used around poultry.</a:t>
            </a:r>
          </a:p>
          <a:p>
            <a:pPr lvl="2" algn="just">
              <a:buNone/>
            </a:pPr>
            <a:endParaRPr lang="en-US" sz="7200" dirty="0" smtClean="0"/>
          </a:p>
          <a:p>
            <a:pPr lvl="2" algn="just">
              <a:buFont typeface="Arial" pitchFamily="34" charset="0"/>
              <a:buChar char="•"/>
            </a:pPr>
            <a:r>
              <a:rPr lang="en-US" sz="7200" dirty="0" smtClean="0"/>
              <a:t>fences or nets are in place to separate poultry from humans and other animals. </a:t>
            </a:r>
          </a:p>
          <a:p>
            <a:pPr lvl="2" algn="just">
              <a:buNone/>
            </a:pPr>
            <a:endParaRPr lang="en-US" sz="7200" dirty="0" smtClean="0"/>
          </a:p>
          <a:p>
            <a:pPr lvl="2" algn="just">
              <a:buFont typeface="Arial" pitchFamily="34" charset="0"/>
              <a:buChar char="•"/>
            </a:pPr>
            <a:r>
              <a:rPr lang="en-US" sz="7200" dirty="0" smtClean="0"/>
              <a:t>poultry houses are kept clean and are disinfected as instructed by the animal healthcare workers.</a:t>
            </a:r>
          </a:p>
          <a:p>
            <a:pPr lvl="2" algn="just">
              <a:buNone/>
            </a:pPr>
            <a:endParaRPr lang="en-US" sz="7200" b="1" u="sng" dirty="0" smtClean="0"/>
          </a:p>
          <a:p>
            <a:pPr lvl="1" algn="just">
              <a:buNone/>
            </a:pPr>
            <a:r>
              <a:rPr lang="en-US" sz="7200" dirty="0" smtClean="0"/>
              <a:t> </a:t>
            </a:r>
          </a:p>
          <a:p>
            <a:pPr lvl="2" algn="just">
              <a:buNone/>
            </a:pPr>
            <a:r>
              <a:rPr lang="en-US" sz="4900" dirty="0" smtClean="0"/>
              <a:t> </a:t>
            </a:r>
          </a:p>
        </p:txBody>
      </p:sp>
      <p:sp>
        <p:nvSpPr>
          <p:cNvPr id="4" name="TextBox 3"/>
          <p:cNvSpPr txBox="1"/>
          <p:nvPr/>
        </p:nvSpPr>
        <p:spPr>
          <a:xfrm>
            <a:off x="7924800" y="6324600"/>
            <a:ext cx="953018" cy="369332"/>
          </a:xfrm>
          <a:prstGeom prst="rect">
            <a:avLst/>
          </a:prstGeom>
          <a:noFill/>
        </p:spPr>
        <p:txBody>
          <a:bodyPr wrap="none" rtlCol="0">
            <a:spAutoFit/>
          </a:bodyPr>
          <a:lstStyle/>
          <a:p>
            <a:pPr algn="r"/>
            <a:r>
              <a:rPr lang="en-GB" b="1" dirty="0" smtClean="0">
                <a:solidFill>
                  <a:schemeClr val="tx1">
                    <a:lumMod val="50000"/>
                    <a:lumOff val="50000"/>
                  </a:schemeClr>
                </a:solidFill>
              </a:rPr>
              <a:t>Farmers</a:t>
            </a:r>
            <a:endParaRPr lang="en-GB"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Few Barriers to AI Prevention</a:t>
            </a:r>
            <a:endParaRPr lang="en-GB" dirty="0"/>
          </a:p>
        </p:txBody>
      </p:sp>
      <p:sp>
        <p:nvSpPr>
          <p:cNvPr id="3" name="Content Placeholder 2"/>
          <p:cNvSpPr>
            <a:spLocks noGrp="1"/>
          </p:cNvSpPr>
          <p:nvPr>
            <p:ph idx="1"/>
          </p:nvPr>
        </p:nvSpPr>
        <p:spPr>
          <a:xfrm>
            <a:off x="2895600" y="1219200"/>
            <a:ext cx="5791200" cy="1143000"/>
          </a:xfrm>
        </p:spPr>
        <p:txBody>
          <a:bodyPr>
            <a:normAutofit lnSpcReduction="10000"/>
          </a:bodyPr>
          <a:lstStyle/>
          <a:p>
            <a:pPr algn="just"/>
            <a:r>
              <a:rPr lang="en-US" sz="1800" dirty="0" smtClean="0"/>
              <a:t>Farmers have not experienced outbreaks in their own district, but they have witnessed past outbreaks in nearby districts in 2004 and 2007. They have not seen AI transmitted to humans. </a:t>
            </a:r>
          </a:p>
        </p:txBody>
      </p:sp>
      <p:sp>
        <p:nvSpPr>
          <p:cNvPr id="4" name="Rounded Rectangle 3"/>
          <p:cNvSpPr/>
          <p:nvPr/>
        </p:nvSpPr>
        <p:spPr>
          <a:xfrm>
            <a:off x="609600" y="12954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Experience</a:t>
            </a:r>
            <a:endParaRPr lang="en-GB" dirty="0"/>
          </a:p>
        </p:txBody>
      </p:sp>
      <p:sp>
        <p:nvSpPr>
          <p:cNvPr id="5" name="Rounded Rectangle 4"/>
          <p:cNvSpPr/>
          <p:nvPr/>
        </p:nvSpPr>
        <p:spPr>
          <a:xfrm>
            <a:off x="609600" y="2514601"/>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Knowledge</a:t>
            </a:r>
            <a:endParaRPr lang="en-GB" dirty="0"/>
          </a:p>
        </p:txBody>
      </p:sp>
      <p:sp>
        <p:nvSpPr>
          <p:cNvPr id="7" name="Rounded Rectangle 6"/>
          <p:cNvSpPr/>
          <p:nvPr/>
        </p:nvSpPr>
        <p:spPr>
          <a:xfrm>
            <a:off x="609600" y="4953003"/>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Financial</a:t>
            </a:r>
            <a:endParaRPr lang="en-GB" dirty="0"/>
          </a:p>
        </p:txBody>
      </p:sp>
      <p:sp>
        <p:nvSpPr>
          <p:cNvPr id="8" name="Rounded Rectangle 7"/>
          <p:cNvSpPr/>
          <p:nvPr/>
        </p:nvSpPr>
        <p:spPr>
          <a:xfrm>
            <a:off x="609600" y="3733802"/>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Belief</a:t>
            </a:r>
            <a:endParaRPr lang="en-GB" dirty="0"/>
          </a:p>
        </p:txBody>
      </p:sp>
      <p:sp>
        <p:nvSpPr>
          <p:cNvPr id="9" name="Content Placeholder 2"/>
          <p:cNvSpPr txBox="1">
            <a:spLocks/>
          </p:cNvSpPr>
          <p:nvPr/>
        </p:nvSpPr>
        <p:spPr>
          <a:xfrm>
            <a:off x="2895600" y="2514600"/>
            <a:ext cx="5791200" cy="1066797"/>
          </a:xfrm>
          <a:prstGeom prst="rect">
            <a:avLst/>
          </a:prstGeom>
        </p:spPr>
        <p:txBody>
          <a:bodyPr vert="horz" lIns="91440" tIns="45720" rIns="91440" bIns="45720" rtlCol="0">
            <a:noAutofit/>
          </a:bodyPr>
          <a:lstStyle/>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Char char=""/>
              <a:tabLst/>
              <a:defRPr/>
            </a:pPr>
            <a:r>
              <a:rPr lang="en-US" dirty="0" smtClean="0"/>
              <a:t>Farmers have learned about AI from PSAs as well as from government and health care workers in the local area. The farmers appear to be well informed.</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2895600" y="3733800"/>
            <a:ext cx="5791200" cy="914397"/>
          </a:xfrm>
          <a:prstGeom prst="rect">
            <a:avLst/>
          </a:prstGeom>
        </p:spPr>
        <p:txBody>
          <a:bodyPr vert="horz" lIns="91440" tIns="45720" rIns="91440" bIns="45720" rtlCol="0">
            <a:normAutofit lnSpcReduction="10000"/>
          </a:bodyPr>
          <a:lstStyle/>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Famers</a:t>
            </a:r>
            <a:r>
              <a:rPr kumimoji="0" lang="en-US" b="0" i="0" u="none" strike="noStrike" kern="1200" cap="none" spc="0" normalizeH="0" noProof="0" dirty="0" smtClean="0">
                <a:ln>
                  <a:noFill/>
                </a:ln>
                <a:solidFill>
                  <a:schemeClr val="tx1"/>
                </a:solidFill>
                <a:effectLst/>
                <a:uLnTx/>
                <a:uFillTx/>
                <a:latin typeface="+mn-lt"/>
                <a:ea typeface="+mn-ea"/>
                <a:cs typeface="+mn-cs"/>
              </a:rPr>
              <a:t> believe that AI prevention is possible since they saw the government quickly stop past outbreaks and no further outbreak has occurred.   </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2895600" y="4953003"/>
            <a:ext cx="5791200" cy="1219197"/>
          </a:xfrm>
          <a:prstGeom prst="rect">
            <a:avLst/>
          </a:prstGeom>
        </p:spPr>
        <p:txBody>
          <a:bodyPr vert="horz" lIns="91440" tIns="45720" rIns="91440" bIns="45720" rtlCol="0">
            <a:normAutofit/>
          </a:bodyPr>
          <a:lstStyle/>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Farmers may lack financial resources themselves,</a:t>
            </a:r>
            <a:r>
              <a:rPr kumimoji="0" lang="en-US" b="0" i="0" u="none" strike="noStrike" kern="1200" cap="none" spc="0" normalizeH="0" noProof="0" dirty="0" smtClean="0">
                <a:ln>
                  <a:noFill/>
                </a:ln>
                <a:solidFill>
                  <a:schemeClr val="tx1"/>
                </a:solidFill>
                <a:effectLst/>
                <a:uLnTx/>
                <a:uFillTx/>
                <a:latin typeface="+mn-lt"/>
                <a:ea typeface="+mn-ea"/>
                <a:cs typeface="+mn-cs"/>
              </a:rPr>
              <a:t> but have support from the food companies and can obtain loans to buy equipment, etc.</a:t>
            </a:r>
            <a:r>
              <a:rPr lang="en-US" dirty="0" smtClean="0"/>
              <a:t> </a:t>
            </a:r>
            <a:r>
              <a:rPr kumimoji="0" lang="en-US" b="0" i="0" u="none" strike="noStrike" kern="1200" cap="none" spc="0" normalizeH="0" noProof="0" dirty="0" smtClean="0">
                <a:ln>
                  <a:noFill/>
                </a:ln>
                <a:solidFill>
                  <a:schemeClr val="tx1"/>
                </a:solidFill>
                <a:effectLst/>
                <a:uLnTx/>
                <a:uFillTx/>
                <a:latin typeface="+mn-lt"/>
                <a:ea typeface="+mn-ea"/>
                <a:cs typeface="+mn-cs"/>
              </a:rPr>
              <a:t> </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TextBox 12"/>
          <p:cNvSpPr txBox="1"/>
          <p:nvPr/>
        </p:nvSpPr>
        <p:spPr>
          <a:xfrm>
            <a:off x="7924800" y="6324600"/>
            <a:ext cx="953018" cy="369332"/>
          </a:xfrm>
          <a:prstGeom prst="rect">
            <a:avLst/>
          </a:prstGeom>
          <a:noFill/>
        </p:spPr>
        <p:txBody>
          <a:bodyPr wrap="none" rtlCol="0">
            <a:spAutoFit/>
          </a:bodyPr>
          <a:lstStyle/>
          <a:p>
            <a:pPr algn="r"/>
            <a:r>
              <a:rPr lang="en-GB" b="1" dirty="0" smtClean="0">
                <a:solidFill>
                  <a:schemeClr val="tx1">
                    <a:lumMod val="50000"/>
                    <a:lumOff val="50000"/>
                  </a:schemeClr>
                </a:solidFill>
              </a:rPr>
              <a:t>Farmers</a:t>
            </a:r>
            <a:endParaRPr lang="en-GB"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715962"/>
          </a:xfrm>
        </p:spPr>
        <p:txBody>
          <a:bodyPr>
            <a:normAutofit fontScale="90000"/>
          </a:bodyPr>
          <a:lstStyle/>
          <a:p>
            <a:r>
              <a:rPr lang="en-GB" dirty="0" smtClean="0"/>
              <a:t>Triggers for Behaviour Change and AI Prevention</a:t>
            </a:r>
            <a:endParaRPr lang="en-GB" dirty="0"/>
          </a:p>
        </p:txBody>
      </p:sp>
      <p:sp>
        <p:nvSpPr>
          <p:cNvPr id="3" name="Content Placeholder 2"/>
          <p:cNvSpPr>
            <a:spLocks noGrp="1"/>
          </p:cNvSpPr>
          <p:nvPr>
            <p:ph idx="1"/>
          </p:nvPr>
        </p:nvSpPr>
        <p:spPr>
          <a:xfrm>
            <a:off x="533400" y="1371600"/>
            <a:ext cx="8229600" cy="4114800"/>
          </a:xfrm>
        </p:spPr>
        <p:txBody>
          <a:bodyPr>
            <a:normAutofit lnSpcReduction="10000"/>
          </a:bodyPr>
          <a:lstStyle/>
          <a:p>
            <a:pPr algn="just"/>
            <a:r>
              <a:rPr lang="en-US" sz="2000" dirty="0" smtClean="0"/>
              <a:t>Most important trigger: Standard guidelines set by the large food companies. </a:t>
            </a:r>
          </a:p>
          <a:p>
            <a:pPr algn="just">
              <a:buNone/>
            </a:pPr>
            <a:endParaRPr lang="en-US" sz="2000" dirty="0" smtClean="0"/>
          </a:p>
          <a:p>
            <a:pPr algn="just"/>
            <a:r>
              <a:rPr lang="en-US" sz="2000" dirty="0" smtClean="0"/>
              <a:t>The food companies send staff to train farmers on AI prevention and other practices.</a:t>
            </a:r>
          </a:p>
          <a:p>
            <a:pPr algn="just">
              <a:buNone/>
            </a:pPr>
            <a:endParaRPr lang="en-US" sz="2000" dirty="0" smtClean="0"/>
          </a:p>
          <a:p>
            <a:pPr algn="just"/>
            <a:r>
              <a:rPr lang="en-US" sz="2000" dirty="0" smtClean="0"/>
              <a:t>The companies provide protective clothing and other equipment. </a:t>
            </a:r>
          </a:p>
          <a:p>
            <a:pPr algn="just">
              <a:buNone/>
            </a:pPr>
            <a:endParaRPr lang="en-US" sz="2000" dirty="0" smtClean="0"/>
          </a:p>
          <a:p>
            <a:pPr algn="just"/>
            <a:r>
              <a:rPr lang="en-US" sz="2000" dirty="0" smtClean="0"/>
              <a:t>Health care workers are proactive and help raise awareness about AI and other diseases in the local area. </a:t>
            </a:r>
          </a:p>
          <a:p>
            <a:pPr algn="just">
              <a:buNone/>
            </a:pPr>
            <a:endParaRPr lang="en-US" sz="2000" dirty="0" smtClean="0"/>
          </a:p>
          <a:p>
            <a:pPr algn="just"/>
            <a:r>
              <a:rPr lang="en-US" sz="2000" dirty="0" smtClean="0"/>
              <a:t>Past government PSAs appear to have been effective.</a:t>
            </a:r>
          </a:p>
        </p:txBody>
      </p:sp>
      <p:sp>
        <p:nvSpPr>
          <p:cNvPr id="4" name="TextBox 3"/>
          <p:cNvSpPr txBox="1"/>
          <p:nvPr/>
        </p:nvSpPr>
        <p:spPr>
          <a:xfrm>
            <a:off x="7924800" y="6324600"/>
            <a:ext cx="953018" cy="369332"/>
          </a:xfrm>
          <a:prstGeom prst="rect">
            <a:avLst/>
          </a:prstGeom>
          <a:noFill/>
        </p:spPr>
        <p:txBody>
          <a:bodyPr wrap="none" rtlCol="0">
            <a:spAutoFit/>
          </a:bodyPr>
          <a:lstStyle/>
          <a:p>
            <a:pPr algn="r"/>
            <a:r>
              <a:rPr lang="en-GB" b="1" dirty="0" smtClean="0">
                <a:solidFill>
                  <a:schemeClr val="tx1">
                    <a:lumMod val="50000"/>
                    <a:lumOff val="50000"/>
                  </a:schemeClr>
                </a:solidFill>
              </a:rPr>
              <a:t>Farmers</a:t>
            </a:r>
            <a:endParaRPr lang="en-GB"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0" y="-17463"/>
            <a:ext cx="9161463" cy="6875463"/>
          </a:xfrm>
          <a:prstGeom prst="rect">
            <a:avLst/>
          </a:prstGeom>
          <a:noFill/>
          <a:ln w="9525">
            <a:noFill/>
            <a:miter lim="800000"/>
            <a:headEnd/>
            <a:tailEnd/>
          </a:ln>
        </p:spPr>
      </p:pic>
      <p:sp>
        <p:nvSpPr>
          <p:cNvPr id="10" name="Rounded Rectangle 9"/>
          <p:cNvSpPr/>
          <p:nvPr/>
        </p:nvSpPr>
        <p:spPr>
          <a:xfrm>
            <a:off x="533400" y="38862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11" name="Title 1"/>
          <p:cNvSpPr txBox="1">
            <a:spLocks/>
          </p:cNvSpPr>
          <p:nvPr/>
        </p:nvSpPr>
        <p:spPr>
          <a:xfrm>
            <a:off x="723900" y="3886200"/>
            <a:ext cx="7772400" cy="993775"/>
          </a:xfrm>
          <a:prstGeom prst="rect">
            <a:avLst/>
          </a:prstGeom>
          <a:no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Contributors</a:t>
            </a:r>
            <a:endParaRPr kumimoji="0" lang="en-GB" sz="3200" b="1"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sp>
        <p:nvSpPr>
          <p:cNvPr id="12" name="Text Placeholder 2"/>
          <p:cNvSpPr txBox="1">
            <a:spLocks/>
          </p:cNvSpPr>
          <p:nvPr/>
        </p:nvSpPr>
        <p:spPr>
          <a:xfrm>
            <a:off x="723900" y="4900613"/>
            <a:ext cx="7772400" cy="966787"/>
          </a:xfrm>
          <a:prstGeom prst="rect">
            <a:avLst/>
          </a:prstGeom>
          <a:noFill/>
        </p:spPr>
        <p:txBody>
          <a:bodyPr vert="horz" lIns="91440" tIns="45720" rIns="91440" bIns="45720" rtlCol="0" anchor="t">
            <a:normAutofit/>
          </a:bodyPr>
          <a:lstStyle/>
          <a:p>
            <a:pPr marL="0" marR="0" lvl="0" indent="0" algn="l"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Include poultry depot for live poultry,</a:t>
            </a:r>
            <a:r>
              <a:rPr kumimoji="0" lang="en-GB" sz="2000" b="0" i="0" u="none" strike="noStrike" kern="1200" cap="none" spc="0" normalizeH="0" noProof="0" dirty="0" smtClean="0">
                <a:ln>
                  <a:noFill/>
                </a:ln>
                <a:solidFill>
                  <a:schemeClr val="tx1"/>
                </a:solidFill>
                <a:effectLst/>
                <a:uLnTx/>
                <a:uFillTx/>
                <a:latin typeface="+mn-lt"/>
                <a:ea typeface="+mn-ea"/>
                <a:cs typeface="+mn-cs"/>
              </a:rPr>
              <a:t> contract transporters, and vendors of live poultry in the fresh market</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490066" y="6324600"/>
            <a:ext cx="1387752" cy="369332"/>
          </a:xfrm>
          <a:prstGeom prst="rect">
            <a:avLst/>
          </a:prstGeom>
          <a:noFill/>
        </p:spPr>
        <p:txBody>
          <a:bodyPr wrap="none" rtlCol="0">
            <a:spAutoFit/>
          </a:bodyPr>
          <a:lstStyle/>
          <a:p>
            <a:pPr algn="r"/>
            <a:r>
              <a:rPr lang="en-GB" b="1" dirty="0" smtClean="0">
                <a:solidFill>
                  <a:schemeClr val="tx1">
                    <a:lumMod val="50000"/>
                    <a:lumOff val="50000"/>
                  </a:schemeClr>
                </a:solidFill>
              </a:rPr>
              <a:t>Contributors</a:t>
            </a:r>
            <a:endParaRPr lang="en-GB"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Contributors: Summary</a:t>
            </a:r>
            <a:endParaRPr lang="en-GB" dirty="0"/>
          </a:p>
        </p:txBody>
      </p:sp>
      <p:sp>
        <p:nvSpPr>
          <p:cNvPr id="4" name="TextBox 3"/>
          <p:cNvSpPr txBox="1"/>
          <p:nvPr/>
        </p:nvSpPr>
        <p:spPr>
          <a:xfrm>
            <a:off x="7470336" y="6324600"/>
            <a:ext cx="1407482" cy="307777"/>
          </a:xfrm>
          <a:prstGeom prst="rect">
            <a:avLst/>
          </a:prstGeom>
          <a:noFill/>
        </p:spPr>
        <p:txBody>
          <a:bodyPr wrap="square" rtlCol="0">
            <a:spAutoFit/>
          </a:bodyPr>
          <a:lstStyle/>
          <a:p>
            <a:pPr algn="r">
              <a:buFont typeface="Arial" pitchFamily="34" charset="0"/>
              <a:buChar char="•"/>
            </a:pPr>
            <a:r>
              <a:rPr lang="en-GB" sz="1400" b="1" dirty="0" smtClean="0">
                <a:solidFill>
                  <a:schemeClr val="tx1">
                    <a:lumMod val="50000"/>
                    <a:lumOff val="50000"/>
                  </a:schemeClr>
                </a:solidFill>
              </a:rPr>
              <a:t>Contributors</a:t>
            </a:r>
            <a:endParaRPr lang="en-GB" sz="1400" b="1" dirty="0">
              <a:solidFill>
                <a:schemeClr val="tx1">
                  <a:lumMod val="50000"/>
                  <a:lumOff val="50000"/>
                </a:schemeClr>
              </a:solidFill>
            </a:endParaRPr>
          </a:p>
        </p:txBody>
      </p:sp>
      <p:sp>
        <p:nvSpPr>
          <p:cNvPr id="5" name="Content Placeholder 2"/>
          <p:cNvSpPr txBox="1">
            <a:spLocks/>
          </p:cNvSpPr>
          <p:nvPr/>
        </p:nvSpPr>
        <p:spPr>
          <a:xfrm>
            <a:off x="381000" y="990600"/>
            <a:ext cx="8534400" cy="5486400"/>
          </a:xfrm>
          <a:prstGeom prst="rect">
            <a:avLst/>
          </a:prstGeom>
          <a:ln w="6350">
            <a:noFill/>
          </a:ln>
        </p:spPr>
        <p:txBody>
          <a:bodyPr vert="horz" lIns="91440" tIns="45720" rIns="91440" bIns="45720" rtlCol="0">
            <a:normAutofit lnSpcReduction="10000"/>
          </a:bodyPr>
          <a:lstStyle/>
          <a:p>
            <a:pPr marL="465138" marR="0" lvl="0" indent="-465138" algn="just" defTabSz="914400" rtl="0" eaLnBrk="1" fontAlgn="auto" latinLnBrk="0" hangingPunct="1">
              <a:lnSpc>
                <a:spcPct val="100000"/>
              </a:lnSpc>
              <a:spcBef>
                <a:spcPct val="20000"/>
              </a:spcBef>
              <a:spcAft>
                <a:spcPts val="0"/>
              </a:spcAft>
              <a:buClr>
                <a:srgbClr val="C00000"/>
              </a:buClr>
              <a:buSzPct val="90000"/>
              <a:tabLst/>
              <a:defRPr/>
            </a:pPr>
            <a:r>
              <a:rPr lang="en-US" sz="1500" b="1" dirty="0" smtClean="0"/>
              <a:t>Farm Management:</a:t>
            </a:r>
          </a:p>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Char char=""/>
              <a:tabLst/>
              <a:defRPr/>
            </a:pPr>
            <a:r>
              <a:rPr lang="en-US" sz="1500" dirty="0" smtClean="0"/>
              <a:t>Vendors buy poultry and eggs from large food companies for both wholesale and retail.</a:t>
            </a:r>
          </a:p>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Char char=""/>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Transporters are regular</a:t>
            </a:r>
            <a:r>
              <a:rPr kumimoji="0" lang="en-US" sz="1500" b="0" i="0" u="none" strike="noStrike" kern="1200" cap="none" spc="0" normalizeH="0" noProof="0" dirty="0" smtClean="0">
                <a:ln>
                  <a:noFill/>
                </a:ln>
                <a:solidFill>
                  <a:schemeClr val="tx1"/>
                </a:solidFill>
                <a:effectLst/>
                <a:uLnTx/>
                <a:uFillTx/>
                <a:latin typeface="+mn-lt"/>
                <a:ea typeface="+mn-ea"/>
                <a:cs typeface="+mn-cs"/>
              </a:rPr>
              <a:t> </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staff</a:t>
            </a:r>
            <a:r>
              <a:rPr kumimoji="0" lang="en-US" sz="1500" b="0" i="0" u="none" strike="noStrike" kern="1200" cap="none" spc="0" normalizeH="0" noProof="0" dirty="0" smtClean="0">
                <a:ln>
                  <a:noFill/>
                </a:ln>
                <a:solidFill>
                  <a:schemeClr val="tx1"/>
                </a:solidFill>
                <a:effectLst/>
                <a:uLnTx/>
                <a:uFillTx/>
                <a:latin typeface="+mn-lt"/>
                <a:ea typeface="+mn-ea"/>
                <a:cs typeface="+mn-cs"/>
              </a:rPr>
              <a:t> of large food companies or sub-contractors.</a:t>
            </a:r>
          </a:p>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Char char=""/>
              <a:tabLst/>
              <a:defRPr/>
            </a:pPr>
            <a:r>
              <a:rPr kumimoji="0" lang="en-US" sz="1500" b="0" i="0" u="none" strike="noStrike" kern="1200" cap="none" spc="0" normalizeH="0" noProof="0" dirty="0" smtClean="0">
                <a:ln>
                  <a:noFill/>
                </a:ln>
                <a:solidFill>
                  <a:schemeClr val="tx1"/>
                </a:solidFill>
                <a:effectLst/>
                <a:uLnTx/>
                <a:uFillTx/>
                <a:latin typeface="+mn-lt"/>
                <a:ea typeface="+mn-ea"/>
                <a:cs typeface="+mn-cs"/>
              </a:rPr>
              <a:t>Middlemen are always part of the large food companies. </a:t>
            </a:r>
          </a:p>
          <a:p>
            <a:pPr marL="465138" lvl="0" indent="-465138" algn="just">
              <a:spcBef>
                <a:spcPct val="20000"/>
              </a:spcBef>
              <a:buClr>
                <a:srgbClr val="C00000"/>
              </a:buClr>
              <a:buSzPct val="90000"/>
              <a:defRPr/>
            </a:pPr>
            <a:r>
              <a:rPr lang="en-US" sz="1500" b="1" dirty="0" smtClean="0"/>
              <a:t>Snapshot</a:t>
            </a:r>
          </a:p>
          <a:p>
            <a:pPr marL="465138" lvl="0" indent="-465138" algn="just">
              <a:spcBef>
                <a:spcPct val="20000"/>
              </a:spcBef>
              <a:buClr>
                <a:srgbClr val="C00000"/>
              </a:buClr>
              <a:buSzPct val="90000"/>
              <a:buFont typeface="Wingdings 3" pitchFamily="18" charset="2"/>
              <a:buChar char=""/>
              <a:defRPr/>
            </a:pPr>
            <a:r>
              <a:rPr lang="en-US" sz="1500" dirty="0" smtClean="0"/>
              <a:t>Contributors are controlled by animal healthcare workers and the large food companies.</a:t>
            </a:r>
          </a:p>
          <a:p>
            <a:pPr marL="465138" lvl="0" indent="-465138" algn="just">
              <a:spcBef>
                <a:spcPct val="20000"/>
              </a:spcBef>
              <a:buClr>
                <a:srgbClr val="C00000"/>
              </a:buClr>
              <a:buSzPct val="90000"/>
              <a:defRPr/>
            </a:pPr>
            <a:r>
              <a:rPr lang="en-US" sz="1500" b="1" dirty="0" smtClean="0"/>
              <a:t>Health Concern</a:t>
            </a:r>
            <a:endParaRPr lang="en-US" sz="1500" dirty="0" smtClean="0"/>
          </a:p>
          <a:p>
            <a:pPr marL="465138" lvl="0" indent="-465138" algn="just">
              <a:spcBef>
                <a:spcPct val="20000"/>
              </a:spcBef>
              <a:buClr>
                <a:srgbClr val="C00000"/>
              </a:buClr>
              <a:buSzPct val="90000"/>
              <a:buFont typeface="Wingdings 3" pitchFamily="18" charset="2"/>
              <a:buChar char=""/>
              <a:defRPr/>
            </a:pPr>
            <a:r>
              <a:rPr lang="en-US" sz="1500" dirty="0" smtClean="0"/>
              <a:t>Contributors believe AI is dangerous but the risk of an outbreak is very low. Because many of the contributors are contractors for the large food companies, they follow strict guidelines regarding bio- security.  </a:t>
            </a:r>
          </a:p>
          <a:p>
            <a:pPr marL="465138" lvl="0" indent="-465138" algn="just">
              <a:spcBef>
                <a:spcPct val="20000"/>
              </a:spcBef>
              <a:buClr>
                <a:srgbClr val="C00000"/>
              </a:buClr>
              <a:buSzPct val="90000"/>
              <a:defRPr/>
            </a:pPr>
            <a:r>
              <a:rPr lang="en-US" sz="1500" b="1" dirty="0" smtClean="0"/>
              <a:t>Health Belief Model</a:t>
            </a:r>
          </a:p>
          <a:p>
            <a:pPr marL="465138" lvl="0" indent="-465138" algn="just">
              <a:spcBef>
                <a:spcPct val="20000"/>
              </a:spcBef>
              <a:buClr>
                <a:srgbClr val="C00000"/>
              </a:buClr>
              <a:buSzPct val="90000"/>
              <a:buFont typeface="Wingdings 3" pitchFamily="18" charset="2"/>
              <a:buChar char=""/>
              <a:defRPr/>
            </a:pPr>
            <a:r>
              <a:rPr lang="en-US" sz="1500" dirty="0" smtClean="0"/>
              <a:t>Contributors have the means to follow preventive practices</a:t>
            </a:r>
          </a:p>
          <a:p>
            <a:pPr marL="465138" lvl="0" indent="-465138" algn="just">
              <a:spcBef>
                <a:spcPct val="20000"/>
              </a:spcBef>
              <a:buClr>
                <a:srgbClr val="C00000"/>
              </a:buClr>
              <a:buSzPct val="90000"/>
              <a:defRPr/>
            </a:pPr>
            <a:r>
              <a:rPr lang="en-US" sz="1500" b="1" dirty="0" smtClean="0"/>
              <a:t>	AI Perception</a:t>
            </a:r>
          </a:p>
          <a:p>
            <a:pPr marL="922338" lvl="1" indent="-465138" algn="just">
              <a:spcBef>
                <a:spcPct val="20000"/>
              </a:spcBef>
              <a:buClr>
                <a:srgbClr val="C00000"/>
              </a:buClr>
              <a:buSzPct val="90000"/>
              <a:buFont typeface="Wingdings 3" pitchFamily="18" charset="2"/>
              <a:buChar char=""/>
              <a:defRPr/>
            </a:pPr>
            <a:r>
              <a:rPr lang="en-US" sz="1500" dirty="0" smtClean="0"/>
              <a:t>Contributors are knowledgeable about AI from experience with past outbreaks as well as through information received via media.</a:t>
            </a:r>
          </a:p>
          <a:p>
            <a:pPr marL="465138" lvl="0" indent="-465138" algn="just">
              <a:spcBef>
                <a:spcPct val="20000"/>
              </a:spcBef>
              <a:buClr>
                <a:srgbClr val="C00000"/>
              </a:buClr>
              <a:buSzPct val="90000"/>
              <a:defRPr/>
            </a:pPr>
            <a:r>
              <a:rPr lang="en-US" sz="1500" b="1" dirty="0" smtClean="0"/>
              <a:t>	Barriers</a:t>
            </a:r>
          </a:p>
          <a:p>
            <a:pPr marL="922338" lvl="1" indent="-465138" algn="just">
              <a:spcBef>
                <a:spcPct val="20000"/>
              </a:spcBef>
              <a:buClr>
                <a:srgbClr val="C00000"/>
              </a:buClr>
              <a:buSzPct val="90000"/>
              <a:buFont typeface="Wingdings 3" pitchFamily="18" charset="2"/>
              <a:buChar char=""/>
              <a:defRPr/>
            </a:pPr>
            <a:r>
              <a:rPr lang="en-US" sz="1500" dirty="0" smtClean="0"/>
              <a:t>Finance is the only potential barrier for prevention. Vendors, who are less controlled by the large food companies, do not use their own money to buy preventive equipment.   </a:t>
            </a:r>
          </a:p>
          <a:p>
            <a:pPr marL="465138" lvl="0" indent="-465138" algn="just">
              <a:spcBef>
                <a:spcPct val="20000"/>
              </a:spcBef>
              <a:buClr>
                <a:srgbClr val="C00000"/>
              </a:buClr>
              <a:buSzPct val="90000"/>
              <a:defRPr/>
            </a:pPr>
            <a:r>
              <a:rPr lang="en-US" sz="1500" b="1" dirty="0" smtClean="0"/>
              <a:t>	Triggers</a:t>
            </a:r>
          </a:p>
          <a:p>
            <a:pPr marL="922338" lvl="1" indent="-465138" algn="just">
              <a:spcBef>
                <a:spcPct val="20000"/>
              </a:spcBef>
              <a:buClr>
                <a:srgbClr val="C00000"/>
              </a:buClr>
              <a:buSzPct val="90000"/>
              <a:buFont typeface="Wingdings 3" pitchFamily="18" charset="2"/>
              <a:buChar char=""/>
              <a:defRPr/>
            </a:pPr>
            <a:r>
              <a:rPr lang="en-US" sz="1500" dirty="0" smtClean="0"/>
              <a:t>The food companies provides some equipment for AI prevention.</a:t>
            </a:r>
          </a:p>
          <a:p>
            <a:pPr marL="922338" lvl="1" indent="-465138" algn="just">
              <a:spcBef>
                <a:spcPct val="20000"/>
              </a:spcBef>
              <a:buClr>
                <a:srgbClr val="C00000"/>
              </a:buClr>
              <a:buSzPct val="90000"/>
              <a:buFont typeface="Wingdings 3" pitchFamily="18" charset="2"/>
              <a:buChar char=""/>
              <a:defRPr/>
            </a:pPr>
            <a:r>
              <a:rPr lang="en-US" sz="1500" dirty="0" smtClean="0"/>
              <a:t>Increased awareness has come from government PSAs and healthcare workers. </a:t>
            </a:r>
          </a:p>
          <a:p>
            <a:pPr marL="465138" lvl="0" indent="-465138" algn="just">
              <a:spcBef>
                <a:spcPct val="20000"/>
              </a:spcBef>
              <a:buClr>
                <a:srgbClr val="C00000"/>
              </a:buClr>
              <a:buSzPct val="90000"/>
              <a:defRPr/>
            </a:pPr>
            <a:r>
              <a:rPr lang="en-US" sz="1400" dirty="0" smtClean="0"/>
              <a:t>   </a:t>
            </a:r>
          </a:p>
          <a:p>
            <a:pPr marL="465138" lvl="0" indent="-465138" algn="just">
              <a:spcBef>
                <a:spcPct val="20000"/>
              </a:spcBef>
              <a:buClr>
                <a:srgbClr val="C00000"/>
              </a:buClr>
              <a:buSzPct val="90000"/>
              <a:defRPr/>
            </a:pPr>
            <a:endParaRPr lang="en-US" sz="1400" dirty="0" smtClean="0"/>
          </a:p>
          <a:p>
            <a:pPr marL="465138" lvl="0" indent="-465138" algn="just">
              <a:spcBef>
                <a:spcPct val="20000"/>
              </a:spcBef>
              <a:buClr>
                <a:srgbClr val="C00000"/>
              </a:buClr>
              <a:buSzPct val="90000"/>
              <a:defRPr/>
            </a:pPr>
            <a:endParaRPr lang="en-US" sz="1400" dirty="0" smtClean="0"/>
          </a:p>
          <a:p>
            <a:pPr marL="465138" lvl="0" indent="-465138" algn="just">
              <a:spcBef>
                <a:spcPct val="20000"/>
              </a:spcBef>
              <a:buClr>
                <a:srgbClr val="C00000"/>
              </a:buClr>
              <a:buSzPct val="90000"/>
              <a:defRPr/>
            </a:pPr>
            <a:endParaRPr lang="en-US" sz="1400" dirty="0" smtClean="0"/>
          </a:p>
          <a:p>
            <a:pPr marL="465138" lvl="0" indent="-465138" algn="just">
              <a:spcBef>
                <a:spcPct val="20000"/>
              </a:spcBef>
              <a:buClr>
                <a:srgbClr val="C00000"/>
              </a:buClr>
              <a:buSzPct val="90000"/>
              <a:defRPr/>
            </a:pPr>
            <a:endParaRPr lang="en-US" sz="1400" b="1"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Contributors: Snapshot</a:t>
            </a:r>
            <a:endParaRPr lang="en-GB" dirty="0"/>
          </a:p>
        </p:txBody>
      </p:sp>
      <p:sp>
        <p:nvSpPr>
          <p:cNvPr id="9" name="Rounded Rectangle 8"/>
          <p:cNvSpPr/>
          <p:nvPr/>
        </p:nvSpPr>
        <p:spPr>
          <a:xfrm>
            <a:off x="304800" y="1295400"/>
            <a:ext cx="3124200" cy="2438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chemeClr val="tx1"/>
                </a:solidFill>
              </a:rPr>
              <a:t>Mindset</a:t>
            </a:r>
          </a:p>
          <a:p>
            <a:pPr marL="114300" indent="-114300">
              <a:buFont typeface="Arial" pitchFamily="34" charset="0"/>
              <a:buChar char="•"/>
            </a:pPr>
            <a:r>
              <a:rPr lang="en-GB" sz="2000" b="1" dirty="0" smtClean="0">
                <a:solidFill>
                  <a:schemeClr val="tx1"/>
                </a:solidFill>
              </a:rPr>
              <a:t> </a:t>
            </a:r>
            <a:r>
              <a:rPr lang="en-GB" sz="1600" dirty="0" smtClean="0">
                <a:solidFill>
                  <a:schemeClr val="tx1"/>
                </a:solidFill>
              </a:rPr>
              <a:t>Contributors believe they have less risk of AI than farmers and are less concerned  about it than other diseases encountered in the market. </a:t>
            </a:r>
            <a:endParaRPr lang="en-GB" sz="1400" dirty="0">
              <a:solidFill>
                <a:schemeClr val="tx1"/>
              </a:solidFill>
            </a:endParaRPr>
          </a:p>
        </p:txBody>
      </p:sp>
      <p:sp>
        <p:nvSpPr>
          <p:cNvPr id="7" name="Rounded Rectangle 6"/>
          <p:cNvSpPr/>
          <p:nvPr/>
        </p:nvSpPr>
        <p:spPr>
          <a:xfrm>
            <a:off x="4191000" y="1295400"/>
            <a:ext cx="3429000" cy="2057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chemeClr val="tx1"/>
                </a:solidFill>
              </a:rPr>
              <a:t>Household income</a:t>
            </a:r>
          </a:p>
          <a:p>
            <a:pPr marL="114300" indent="-114300">
              <a:buFont typeface="Arial" pitchFamily="34" charset="0"/>
              <a:buChar char="•"/>
            </a:pPr>
            <a:r>
              <a:rPr lang="en-GB" sz="2000" b="1" dirty="0" smtClean="0">
                <a:solidFill>
                  <a:schemeClr val="tx1"/>
                </a:solidFill>
              </a:rPr>
              <a:t> </a:t>
            </a:r>
            <a:r>
              <a:rPr lang="en-GB" sz="1600" dirty="0" smtClean="0">
                <a:solidFill>
                  <a:schemeClr val="tx1"/>
                </a:solidFill>
              </a:rPr>
              <a:t>Contributors main income comes from the poultry business. Although it is hard work, they do it because they are familiar with the work and they can earn a good income.  </a:t>
            </a:r>
            <a:endParaRPr lang="en-GB" sz="2000" dirty="0">
              <a:solidFill>
                <a:schemeClr val="tx1"/>
              </a:solidFill>
            </a:endParaRPr>
          </a:p>
        </p:txBody>
      </p:sp>
      <p:sp>
        <p:nvSpPr>
          <p:cNvPr id="8" name="Rounded Rectangle 7"/>
          <p:cNvSpPr/>
          <p:nvPr/>
        </p:nvSpPr>
        <p:spPr>
          <a:xfrm>
            <a:off x="838200" y="3962400"/>
            <a:ext cx="3276600" cy="2286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chemeClr val="tx1"/>
                </a:solidFill>
              </a:rPr>
              <a:t>Livelihood Concerns</a:t>
            </a:r>
          </a:p>
          <a:p>
            <a:pPr marL="114300" indent="-114300">
              <a:buFont typeface="Arial" pitchFamily="34" charset="0"/>
              <a:buChar char="•"/>
            </a:pPr>
            <a:r>
              <a:rPr lang="en-GB" sz="1600" dirty="0" smtClean="0">
                <a:solidFill>
                  <a:schemeClr val="tx1"/>
                </a:solidFill>
              </a:rPr>
              <a:t>Business owners are economically stable. The work is hard and schedules can be irregular, but they balance their work with other areas of their lives. </a:t>
            </a:r>
            <a:endParaRPr lang="en-GB" sz="1600" dirty="0">
              <a:solidFill>
                <a:schemeClr val="tx1"/>
              </a:solidFill>
            </a:endParaRPr>
          </a:p>
        </p:txBody>
      </p:sp>
      <p:sp>
        <p:nvSpPr>
          <p:cNvPr id="10" name="Rounded Rectangle 9"/>
          <p:cNvSpPr/>
          <p:nvPr/>
        </p:nvSpPr>
        <p:spPr>
          <a:xfrm>
            <a:off x="4648200" y="3733800"/>
            <a:ext cx="3429000" cy="2362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chemeClr val="tx1"/>
                </a:solidFill>
              </a:rPr>
              <a:t>Family Situation</a:t>
            </a:r>
          </a:p>
          <a:p>
            <a:pPr marL="114300" indent="-114300">
              <a:buFont typeface="Arial" pitchFamily="34" charset="0"/>
              <a:buChar char="•"/>
            </a:pPr>
            <a:r>
              <a:rPr lang="en-GB" sz="2000" b="1" dirty="0" smtClean="0">
                <a:solidFill>
                  <a:schemeClr val="tx1"/>
                </a:solidFill>
              </a:rPr>
              <a:t> </a:t>
            </a:r>
            <a:r>
              <a:rPr lang="en-GB" sz="1600" dirty="0" smtClean="0">
                <a:solidFill>
                  <a:schemeClr val="tx1"/>
                </a:solidFill>
              </a:rPr>
              <a:t>Contributors have an important role in their family as the main, and in most cases, only, wage earner. </a:t>
            </a:r>
            <a:endParaRPr lang="en-GB" sz="2000" dirty="0">
              <a:solidFill>
                <a:schemeClr val="tx1"/>
              </a:solidFill>
            </a:endParaRPr>
          </a:p>
        </p:txBody>
      </p:sp>
      <p:sp>
        <p:nvSpPr>
          <p:cNvPr id="11" name="TextBox 10"/>
          <p:cNvSpPr txBox="1"/>
          <p:nvPr/>
        </p:nvSpPr>
        <p:spPr>
          <a:xfrm>
            <a:off x="7490066" y="6324600"/>
            <a:ext cx="1387752" cy="369332"/>
          </a:xfrm>
          <a:prstGeom prst="rect">
            <a:avLst/>
          </a:prstGeom>
          <a:noFill/>
        </p:spPr>
        <p:txBody>
          <a:bodyPr wrap="none" rtlCol="0">
            <a:spAutoFit/>
          </a:bodyPr>
          <a:lstStyle/>
          <a:p>
            <a:pPr algn="r"/>
            <a:r>
              <a:rPr lang="en-GB" b="1" dirty="0" smtClean="0">
                <a:solidFill>
                  <a:schemeClr val="tx1">
                    <a:lumMod val="50000"/>
                    <a:lumOff val="50000"/>
                  </a:schemeClr>
                </a:solidFill>
              </a:rPr>
              <a:t>Contributors</a:t>
            </a:r>
            <a:endParaRPr lang="en-GB"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Poultry &amp; Egg Trade</a:t>
            </a:r>
            <a:endParaRPr lang="en-GB" dirty="0"/>
          </a:p>
        </p:txBody>
      </p:sp>
      <p:sp>
        <p:nvSpPr>
          <p:cNvPr id="10" name="Rounded Rectangle 9"/>
          <p:cNvSpPr/>
          <p:nvPr/>
        </p:nvSpPr>
        <p:spPr>
          <a:xfrm>
            <a:off x="4191000" y="1295400"/>
            <a:ext cx="4419600" cy="5181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4300" indent="-114300"/>
            <a:r>
              <a:rPr lang="en-GB" sz="1500" b="1" u="sng" dirty="0" smtClean="0">
                <a:solidFill>
                  <a:srgbClr val="C00000"/>
                </a:solidFill>
              </a:rPr>
              <a:t>Management:</a:t>
            </a:r>
          </a:p>
          <a:p>
            <a:pPr marL="114300" indent="-114300">
              <a:buFont typeface="Arial" pitchFamily="34" charset="0"/>
              <a:buChar char="•"/>
            </a:pPr>
            <a:r>
              <a:rPr lang="en-GB" sz="1500" dirty="0" smtClean="0">
                <a:solidFill>
                  <a:schemeClr val="tx1"/>
                </a:solidFill>
              </a:rPr>
              <a:t>Poultry and eggs come from different, large companies in several provinces in north-eastern Thailand.</a:t>
            </a:r>
          </a:p>
          <a:p>
            <a:pPr marL="114300" indent="-114300">
              <a:buFont typeface="Arial" pitchFamily="34" charset="0"/>
              <a:buChar char="•"/>
            </a:pPr>
            <a:r>
              <a:rPr lang="en-GB" sz="1500" dirty="0" smtClean="0">
                <a:solidFill>
                  <a:schemeClr val="tx1"/>
                </a:solidFill>
              </a:rPr>
              <a:t>Most vendors have slaughterhouses regulated by the Livestock Department.</a:t>
            </a:r>
          </a:p>
          <a:p>
            <a:pPr marL="114300" indent="-114300">
              <a:buFont typeface="Arial" pitchFamily="34" charset="0"/>
              <a:buChar char="•"/>
            </a:pPr>
            <a:r>
              <a:rPr lang="en-GB" sz="1500" dirty="0" smtClean="0">
                <a:solidFill>
                  <a:schemeClr val="tx1"/>
                </a:solidFill>
              </a:rPr>
              <a:t>Daily, vendors buy, slaughter and sell poultry to the fresh market. </a:t>
            </a:r>
          </a:p>
          <a:p>
            <a:pPr marL="114300" indent="-114300"/>
            <a:endParaRPr lang="en-GB" sz="1500" dirty="0" smtClean="0">
              <a:solidFill>
                <a:schemeClr val="tx1"/>
              </a:solidFill>
            </a:endParaRPr>
          </a:p>
          <a:p>
            <a:pPr marL="114300" indent="-114300"/>
            <a:r>
              <a:rPr lang="en-GB" sz="1500" b="1" u="sng" dirty="0" smtClean="0">
                <a:solidFill>
                  <a:srgbClr val="C00000"/>
                </a:solidFill>
              </a:rPr>
              <a:t>Preventive Practices:</a:t>
            </a:r>
          </a:p>
          <a:p>
            <a:pPr marL="114300" indent="-114300">
              <a:buFont typeface="Arial" pitchFamily="34" charset="0"/>
              <a:buChar char="•"/>
            </a:pPr>
            <a:r>
              <a:rPr lang="en-GB" sz="1500" dirty="0" smtClean="0">
                <a:solidFill>
                  <a:schemeClr val="tx1"/>
                </a:solidFill>
              </a:rPr>
              <a:t>Workers wear protective clothing and use clean equipment when slaughtering the poultry. </a:t>
            </a:r>
          </a:p>
          <a:p>
            <a:pPr marL="114300" indent="-114300">
              <a:buFont typeface="Arial" pitchFamily="34" charset="0"/>
              <a:buChar char="•"/>
            </a:pPr>
            <a:r>
              <a:rPr lang="en-GB" sz="1500" dirty="0" smtClean="0">
                <a:solidFill>
                  <a:schemeClr val="tx1"/>
                </a:solidFill>
              </a:rPr>
              <a:t>They  securely pack fresh poultry and eggs in separate clean boxes before transporting them to the market. </a:t>
            </a:r>
          </a:p>
          <a:p>
            <a:pPr marL="114300" indent="-114300">
              <a:buFont typeface="Arial" pitchFamily="34" charset="0"/>
              <a:buChar char="•"/>
            </a:pPr>
            <a:r>
              <a:rPr lang="en-GB" sz="1500" dirty="0" smtClean="0">
                <a:solidFill>
                  <a:schemeClr val="tx1"/>
                </a:solidFill>
              </a:rPr>
              <a:t>Animal Healthcare Workers disinfect the slaughterhouse every week.</a:t>
            </a:r>
          </a:p>
          <a:p>
            <a:pPr marL="114300" indent="-114300">
              <a:buFont typeface="Arial" pitchFamily="34" charset="0"/>
              <a:buChar char="•"/>
            </a:pPr>
            <a:r>
              <a:rPr lang="en-GB" sz="1500" dirty="0" smtClean="0">
                <a:solidFill>
                  <a:schemeClr val="tx1"/>
                </a:solidFill>
              </a:rPr>
              <a:t>Trucks for poultry and eggs are checked and cleaned according to food company standards.</a:t>
            </a:r>
          </a:p>
          <a:p>
            <a:pPr marL="571500" lvl="1" indent="-114300"/>
            <a:r>
              <a:rPr lang="en-GB" sz="1500" dirty="0" smtClean="0">
                <a:solidFill>
                  <a:srgbClr val="FF0000"/>
                </a:solidFill>
              </a:rPr>
              <a:t> </a:t>
            </a:r>
          </a:p>
        </p:txBody>
      </p:sp>
      <p:sp>
        <p:nvSpPr>
          <p:cNvPr id="6" name="TextBox 5"/>
          <p:cNvSpPr txBox="1"/>
          <p:nvPr/>
        </p:nvSpPr>
        <p:spPr>
          <a:xfrm>
            <a:off x="7490066" y="6324600"/>
            <a:ext cx="1387752" cy="369332"/>
          </a:xfrm>
          <a:prstGeom prst="rect">
            <a:avLst/>
          </a:prstGeom>
          <a:noFill/>
        </p:spPr>
        <p:txBody>
          <a:bodyPr wrap="none" rtlCol="0">
            <a:spAutoFit/>
          </a:bodyPr>
          <a:lstStyle/>
          <a:p>
            <a:pPr algn="r"/>
            <a:r>
              <a:rPr lang="en-GB" b="1" dirty="0" smtClean="0">
                <a:solidFill>
                  <a:schemeClr val="tx1">
                    <a:lumMod val="50000"/>
                    <a:lumOff val="50000"/>
                  </a:schemeClr>
                </a:solidFill>
              </a:rPr>
              <a:t>Contributors</a:t>
            </a:r>
            <a:endParaRPr lang="en-GB" b="1" dirty="0">
              <a:solidFill>
                <a:schemeClr val="tx1">
                  <a:lumMod val="50000"/>
                  <a:lumOff val="50000"/>
                </a:schemeClr>
              </a:solidFill>
            </a:endParaRPr>
          </a:p>
        </p:txBody>
      </p:sp>
      <p:sp>
        <p:nvSpPr>
          <p:cNvPr id="7" name="TextBox 6"/>
          <p:cNvSpPr txBox="1"/>
          <p:nvPr/>
        </p:nvSpPr>
        <p:spPr>
          <a:xfrm>
            <a:off x="4191000" y="838200"/>
            <a:ext cx="4038600" cy="369332"/>
          </a:xfrm>
          <a:prstGeom prst="rect">
            <a:avLst/>
          </a:prstGeom>
          <a:noFill/>
        </p:spPr>
        <p:txBody>
          <a:bodyPr wrap="square" rtlCol="0">
            <a:spAutoFit/>
          </a:bodyPr>
          <a:lstStyle/>
          <a:p>
            <a:pPr algn="ctr"/>
            <a:r>
              <a:rPr lang="en-GB" b="1" dirty="0" smtClean="0"/>
              <a:t>Vendor Management</a:t>
            </a:r>
          </a:p>
        </p:txBody>
      </p:sp>
      <p:pic>
        <p:nvPicPr>
          <p:cNvPr id="2050" name="Picture 2" descr="C:\Users\COMPAQ\Desktop\DCIM\124CANON\slaughterhous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81000" y="2514600"/>
            <a:ext cx="3332345" cy="2032000"/>
          </a:xfrm>
          <a:prstGeom prst="rect">
            <a:avLst/>
          </a:prstGeom>
          <a:noFill/>
        </p:spPr>
      </p:pic>
      <p:sp>
        <p:nvSpPr>
          <p:cNvPr id="8" name="TextBox 7"/>
          <p:cNvSpPr txBox="1"/>
          <p:nvPr/>
        </p:nvSpPr>
        <p:spPr>
          <a:xfrm>
            <a:off x="762000" y="4724400"/>
            <a:ext cx="3276600" cy="461665"/>
          </a:xfrm>
          <a:prstGeom prst="rect">
            <a:avLst/>
          </a:prstGeom>
          <a:noFill/>
        </p:spPr>
        <p:txBody>
          <a:bodyPr wrap="square" rtlCol="0">
            <a:spAutoFit/>
          </a:bodyPr>
          <a:lstStyle/>
          <a:p>
            <a:r>
              <a:rPr lang="en-US" sz="1200" dirty="0" smtClean="0"/>
              <a:t>Small slaughterhouse with truck and boxes for transporting live poultry</a:t>
            </a:r>
            <a:endParaRPr lang="en-US" sz="12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Observations: Few Vulnerable Areas</a:t>
            </a:r>
            <a:endParaRPr lang="en-GB" dirty="0"/>
          </a:p>
        </p:txBody>
      </p:sp>
      <p:sp>
        <p:nvSpPr>
          <p:cNvPr id="10" name="Rounded Rectangle 9"/>
          <p:cNvSpPr/>
          <p:nvPr/>
        </p:nvSpPr>
        <p:spPr>
          <a:xfrm>
            <a:off x="4572000" y="1295400"/>
            <a:ext cx="3886200" cy="2133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rgbClr val="C00000"/>
                </a:solidFill>
              </a:rPr>
              <a:t>Egg suppliers </a:t>
            </a:r>
            <a:r>
              <a:rPr lang="en-GB" sz="2000" b="1" dirty="0" smtClean="0">
                <a:solidFill>
                  <a:schemeClr val="tx1"/>
                </a:solidFill>
              </a:rPr>
              <a:t>observation</a:t>
            </a:r>
          </a:p>
          <a:p>
            <a:pPr marL="114300" indent="-114300">
              <a:buFont typeface="Arial" pitchFamily="34" charset="0"/>
              <a:buChar char="•"/>
            </a:pPr>
            <a:r>
              <a:rPr lang="en-GB" sz="2000" b="1" dirty="0" smtClean="0">
                <a:solidFill>
                  <a:schemeClr val="tx1"/>
                </a:solidFill>
              </a:rPr>
              <a:t> </a:t>
            </a:r>
            <a:r>
              <a:rPr lang="en-GB" sz="1600" dirty="0" smtClean="0">
                <a:solidFill>
                  <a:schemeClr val="tx1"/>
                </a:solidFill>
              </a:rPr>
              <a:t>Egg suppliers from large food companies have good management standards.  </a:t>
            </a:r>
          </a:p>
          <a:p>
            <a:pPr marL="114300" indent="-114300">
              <a:buFont typeface="Arial" pitchFamily="34" charset="0"/>
              <a:buChar char="•"/>
            </a:pPr>
            <a:r>
              <a:rPr lang="en-GB" sz="1600" dirty="0" smtClean="0">
                <a:solidFill>
                  <a:schemeClr val="tx1"/>
                </a:solidFill>
              </a:rPr>
              <a:t>Very rare to find AI in this part of the supply chain. </a:t>
            </a:r>
            <a:endParaRPr lang="en-GB" sz="2000" dirty="0">
              <a:solidFill>
                <a:schemeClr val="tx1"/>
              </a:solidFill>
            </a:endParaRPr>
          </a:p>
        </p:txBody>
      </p:sp>
      <p:sp>
        <p:nvSpPr>
          <p:cNvPr id="11" name="Rounded Rectangle 10"/>
          <p:cNvSpPr/>
          <p:nvPr/>
        </p:nvSpPr>
        <p:spPr>
          <a:xfrm>
            <a:off x="4648200" y="3810000"/>
            <a:ext cx="3886200" cy="2362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rgbClr val="C00000"/>
                </a:solidFill>
              </a:rPr>
              <a:t>Middlemen</a:t>
            </a:r>
            <a:r>
              <a:rPr lang="en-GB" sz="2000" b="1" dirty="0" smtClean="0">
                <a:solidFill>
                  <a:schemeClr val="tx1"/>
                </a:solidFill>
              </a:rPr>
              <a:t> observation</a:t>
            </a:r>
          </a:p>
          <a:p>
            <a:pPr marL="114300" indent="-114300">
              <a:buFont typeface="Arial" pitchFamily="34" charset="0"/>
              <a:buChar char="•"/>
            </a:pPr>
            <a:r>
              <a:rPr lang="en-GB" sz="2000" b="1" dirty="0" smtClean="0">
                <a:solidFill>
                  <a:schemeClr val="tx1"/>
                </a:solidFill>
              </a:rPr>
              <a:t> </a:t>
            </a:r>
            <a:r>
              <a:rPr lang="en-GB" sz="1600" dirty="0" smtClean="0">
                <a:solidFill>
                  <a:schemeClr val="tx1"/>
                </a:solidFill>
              </a:rPr>
              <a:t>Only large food companies are permitted by the Livestock Department to transport live poultry and sell to the market. </a:t>
            </a:r>
          </a:p>
          <a:p>
            <a:pPr marL="114300" indent="-114300">
              <a:buFont typeface="Arial" pitchFamily="34" charset="0"/>
              <a:buChar char="•"/>
            </a:pPr>
            <a:r>
              <a:rPr lang="en-GB" sz="1600" dirty="0" smtClean="0">
                <a:solidFill>
                  <a:schemeClr val="tx1"/>
                </a:solidFill>
              </a:rPr>
              <a:t>Strict cleanliness and safety standards are met.</a:t>
            </a:r>
          </a:p>
          <a:p>
            <a:pPr marL="114300" indent="-114300">
              <a:buFont typeface="Arial" pitchFamily="34" charset="0"/>
              <a:buChar char="•"/>
            </a:pPr>
            <a:r>
              <a:rPr lang="en-GB" sz="1600" dirty="0" smtClean="0">
                <a:solidFill>
                  <a:schemeClr val="tx1"/>
                </a:solidFill>
              </a:rPr>
              <a:t>Very rare to find any diseases. </a:t>
            </a:r>
            <a:endParaRPr lang="en-GB" sz="1600" dirty="0">
              <a:solidFill>
                <a:schemeClr val="tx1"/>
              </a:solidFill>
            </a:endParaRPr>
          </a:p>
        </p:txBody>
      </p:sp>
      <p:sp>
        <p:nvSpPr>
          <p:cNvPr id="7" name="TextBox 6"/>
          <p:cNvSpPr txBox="1"/>
          <p:nvPr/>
        </p:nvSpPr>
        <p:spPr>
          <a:xfrm>
            <a:off x="7490066" y="6324600"/>
            <a:ext cx="1387752" cy="369332"/>
          </a:xfrm>
          <a:prstGeom prst="rect">
            <a:avLst/>
          </a:prstGeom>
          <a:noFill/>
        </p:spPr>
        <p:txBody>
          <a:bodyPr wrap="none" rtlCol="0">
            <a:spAutoFit/>
          </a:bodyPr>
          <a:lstStyle/>
          <a:p>
            <a:pPr algn="r"/>
            <a:r>
              <a:rPr lang="en-GB" b="1" dirty="0" smtClean="0">
                <a:solidFill>
                  <a:schemeClr val="tx1">
                    <a:lumMod val="50000"/>
                    <a:lumOff val="50000"/>
                  </a:schemeClr>
                </a:solidFill>
              </a:rPr>
              <a:t>Contributors</a:t>
            </a:r>
            <a:endParaRPr lang="en-GB" b="1" dirty="0">
              <a:solidFill>
                <a:schemeClr val="tx1">
                  <a:lumMod val="50000"/>
                  <a:lumOff val="50000"/>
                </a:schemeClr>
              </a:solidFill>
            </a:endParaRPr>
          </a:p>
        </p:txBody>
      </p:sp>
      <p:pic>
        <p:nvPicPr>
          <p:cNvPr id="8196" name="Picture 4" descr="C:\Users\COMPAQ\Desktop\DCIM\new\middle man.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85800" y="3886200"/>
            <a:ext cx="3385281" cy="2221677"/>
          </a:xfrm>
          <a:prstGeom prst="rect">
            <a:avLst/>
          </a:prstGeom>
          <a:noFill/>
        </p:spPr>
      </p:pic>
      <p:sp>
        <p:nvSpPr>
          <p:cNvPr id="15" name="TextBox 14"/>
          <p:cNvSpPr txBox="1"/>
          <p:nvPr/>
        </p:nvSpPr>
        <p:spPr>
          <a:xfrm>
            <a:off x="762000" y="1219200"/>
            <a:ext cx="3505200" cy="369332"/>
          </a:xfrm>
          <a:prstGeom prst="rect">
            <a:avLst/>
          </a:prstGeom>
          <a:noFill/>
        </p:spPr>
        <p:txBody>
          <a:bodyPr wrap="square" rtlCol="0">
            <a:spAutoFit/>
          </a:bodyPr>
          <a:lstStyle/>
          <a:p>
            <a:endParaRPr lang="en-US" dirty="0"/>
          </a:p>
        </p:txBody>
      </p:sp>
      <p:sp>
        <p:nvSpPr>
          <p:cNvPr id="16" name="TextBox 15"/>
          <p:cNvSpPr txBox="1"/>
          <p:nvPr/>
        </p:nvSpPr>
        <p:spPr>
          <a:xfrm>
            <a:off x="762000" y="1295400"/>
            <a:ext cx="2209800" cy="369332"/>
          </a:xfrm>
          <a:prstGeom prst="rect">
            <a:avLst/>
          </a:prstGeom>
          <a:noFill/>
        </p:spPr>
        <p:txBody>
          <a:bodyPr wrap="square" rtlCol="0">
            <a:spAutoFit/>
          </a:bodyPr>
          <a:lstStyle/>
          <a:p>
            <a:endParaRPr lang="en-US" dirty="0"/>
          </a:p>
        </p:txBody>
      </p:sp>
      <p:pic>
        <p:nvPicPr>
          <p:cNvPr id="8200" name="Picture 8" descr="C:\Users\COMPAQ\Desktop\DCIM\new\egg supply.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62000" y="1295400"/>
            <a:ext cx="3310533" cy="2163826"/>
          </a:xfrm>
          <a:prstGeom prst="rect">
            <a:avLst/>
          </a:prstGeom>
          <a:noFill/>
        </p:spPr>
      </p:pic>
      <p:sp>
        <p:nvSpPr>
          <p:cNvPr id="12" name="TextBox 11"/>
          <p:cNvSpPr txBox="1"/>
          <p:nvPr/>
        </p:nvSpPr>
        <p:spPr>
          <a:xfrm>
            <a:off x="1600200" y="3429000"/>
            <a:ext cx="1828800" cy="276999"/>
          </a:xfrm>
          <a:prstGeom prst="rect">
            <a:avLst/>
          </a:prstGeom>
          <a:noFill/>
        </p:spPr>
        <p:txBody>
          <a:bodyPr wrap="square" rtlCol="0">
            <a:spAutoFit/>
          </a:bodyPr>
          <a:lstStyle/>
          <a:p>
            <a:r>
              <a:rPr lang="en-US" sz="1200" dirty="0" smtClean="0"/>
              <a:t>Eggs in Market</a:t>
            </a:r>
            <a:endParaRPr lang="en-US" dirty="0"/>
          </a:p>
        </p:txBody>
      </p:sp>
      <p:sp>
        <p:nvSpPr>
          <p:cNvPr id="13" name="TextBox 12"/>
          <p:cNvSpPr txBox="1"/>
          <p:nvPr/>
        </p:nvSpPr>
        <p:spPr>
          <a:xfrm>
            <a:off x="1600200" y="6096000"/>
            <a:ext cx="1981200" cy="261610"/>
          </a:xfrm>
          <a:prstGeom prst="rect">
            <a:avLst/>
          </a:prstGeom>
          <a:noFill/>
        </p:spPr>
        <p:txBody>
          <a:bodyPr wrap="square" rtlCol="0">
            <a:spAutoFit/>
          </a:bodyPr>
          <a:lstStyle/>
          <a:p>
            <a:r>
              <a:rPr lang="en-US" sz="1100" dirty="0" smtClean="0"/>
              <a:t>Distribution Center</a:t>
            </a:r>
            <a:endParaRPr lang="en-US" sz="11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Observations: Few Vulnerable Areas</a:t>
            </a:r>
            <a:endParaRPr lang="en-GB" dirty="0"/>
          </a:p>
        </p:txBody>
      </p:sp>
      <p:sp>
        <p:nvSpPr>
          <p:cNvPr id="10" name="Rounded Rectangle 9"/>
          <p:cNvSpPr/>
          <p:nvPr/>
        </p:nvSpPr>
        <p:spPr>
          <a:xfrm>
            <a:off x="4419600" y="1295400"/>
            <a:ext cx="4038600" cy="2133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rgbClr val="C00000"/>
                </a:solidFill>
              </a:rPr>
              <a:t>Transporters</a:t>
            </a:r>
            <a:r>
              <a:rPr lang="en-GB" sz="2000" b="1" dirty="0" smtClean="0">
                <a:solidFill>
                  <a:srgbClr val="FF0000"/>
                </a:solidFill>
              </a:rPr>
              <a:t> </a:t>
            </a:r>
            <a:r>
              <a:rPr lang="en-GB" sz="2000" b="1" dirty="0" smtClean="0">
                <a:solidFill>
                  <a:schemeClr val="tx1"/>
                </a:solidFill>
              </a:rPr>
              <a:t>observation</a:t>
            </a:r>
          </a:p>
          <a:p>
            <a:pPr marL="114300" indent="-114300">
              <a:buFont typeface="Arial" pitchFamily="34" charset="0"/>
              <a:buChar char="•"/>
            </a:pPr>
            <a:r>
              <a:rPr lang="en-GB" sz="1600" dirty="0" smtClean="0">
                <a:solidFill>
                  <a:schemeClr val="tx1"/>
                </a:solidFill>
              </a:rPr>
              <a:t>Transporters shift poultry and eggs from farms or from distribution centres managed by large food companies. They follow the companies’ standards regarding disease safety and cleanliness.  </a:t>
            </a:r>
            <a:endParaRPr lang="en-GB" sz="2000" dirty="0">
              <a:solidFill>
                <a:schemeClr val="tx1"/>
              </a:solidFill>
            </a:endParaRPr>
          </a:p>
        </p:txBody>
      </p:sp>
      <p:sp>
        <p:nvSpPr>
          <p:cNvPr id="11" name="Rounded Rectangle 10"/>
          <p:cNvSpPr/>
          <p:nvPr/>
        </p:nvSpPr>
        <p:spPr>
          <a:xfrm>
            <a:off x="4419600" y="3886200"/>
            <a:ext cx="4038600" cy="2133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rgbClr val="C00000"/>
                </a:solidFill>
              </a:rPr>
              <a:t>Vendors</a:t>
            </a:r>
            <a:r>
              <a:rPr lang="en-GB" sz="2000" b="1" dirty="0" smtClean="0">
                <a:solidFill>
                  <a:srgbClr val="FF0000"/>
                </a:solidFill>
              </a:rPr>
              <a:t> </a:t>
            </a:r>
            <a:r>
              <a:rPr lang="en-GB" sz="2000" b="1" dirty="0" smtClean="0">
                <a:solidFill>
                  <a:schemeClr val="tx1"/>
                </a:solidFill>
              </a:rPr>
              <a:t>observation</a:t>
            </a:r>
          </a:p>
          <a:p>
            <a:pPr marL="114300" indent="-114300">
              <a:buFont typeface="Arial" pitchFamily="34" charset="0"/>
              <a:buChar char="•"/>
            </a:pPr>
            <a:r>
              <a:rPr lang="en-GB" sz="1600" dirty="0" smtClean="0">
                <a:solidFill>
                  <a:schemeClr val="tx1"/>
                </a:solidFill>
              </a:rPr>
              <a:t> Vendors, with permission from the Livestock Department, sell poultry that they buy from large food companies. The vendors slaughter poultry according to set standards and controls.   </a:t>
            </a:r>
            <a:endParaRPr lang="en-GB" sz="1600" dirty="0">
              <a:solidFill>
                <a:schemeClr val="tx1"/>
              </a:solidFill>
            </a:endParaRPr>
          </a:p>
        </p:txBody>
      </p:sp>
      <p:sp>
        <p:nvSpPr>
          <p:cNvPr id="7" name="TextBox 6"/>
          <p:cNvSpPr txBox="1"/>
          <p:nvPr/>
        </p:nvSpPr>
        <p:spPr>
          <a:xfrm>
            <a:off x="7490066" y="6324600"/>
            <a:ext cx="1387752" cy="369332"/>
          </a:xfrm>
          <a:prstGeom prst="rect">
            <a:avLst/>
          </a:prstGeom>
          <a:noFill/>
        </p:spPr>
        <p:txBody>
          <a:bodyPr wrap="none" rtlCol="0">
            <a:spAutoFit/>
          </a:bodyPr>
          <a:lstStyle/>
          <a:p>
            <a:pPr algn="r"/>
            <a:r>
              <a:rPr lang="en-GB" b="1" dirty="0" smtClean="0">
                <a:solidFill>
                  <a:schemeClr val="tx1">
                    <a:lumMod val="50000"/>
                    <a:lumOff val="50000"/>
                  </a:schemeClr>
                </a:solidFill>
              </a:rPr>
              <a:t>Contributors</a:t>
            </a:r>
            <a:endParaRPr lang="en-GB" b="1" dirty="0">
              <a:solidFill>
                <a:schemeClr val="tx1">
                  <a:lumMod val="50000"/>
                  <a:lumOff val="50000"/>
                </a:schemeClr>
              </a:solidFill>
            </a:endParaRPr>
          </a:p>
        </p:txBody>
      </p:sp>
      <p:pic>
        <p:nvPicPr>
          <p:cNvPr id="9218" name="Picture 2" descr="C:\Users\COMPAQ\Desktop\DCIM\new\egg stranporter.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914400" y="1219200"/>
            <a:ext cx="3048000" cy="2306326"/>
          </a:xfrm>
          <a:prstGeom prst="rect">
            <a:avLst/>
          </a:prstGeom>
          <a:noFill/>
        </p:spPr>
      </p:pic>
      <p:pic>
        <p:nvPicPr>
          <p:cNvPr id="9219" name="Picture 3" descr="C:\Users\COMPAQ\Desktop\DCIM\new\chicken.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914400" y="3886200"/>
            <a:ext cx="3123594" cy="2182808"/>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extLst>
              <a:ext uri="{28A0092B-C50C-407E-A947-70E740481C1C}">
                <a14:useLocalDpi xmlns:a14="http://schemas.microsoft.com/office/drawing/2010/main" xmlns=""/>
              </a:ext>
            </a:extLst>
          </a:blip>
          <a:tile tx="0" ty="0" sx="100000" sy="100000" flip="none" algn="tl"/>
        </a:blipFill>
        <a:effectLst/>
      </p:bgPr>
    </p:bg>
    <p:spTree>
      <p:nvGrpSpPr>
        <p:cNvPr id="1" name=""/>
        <p:cNvGrpSpPr/>
        <p:nvPr/>
      </p:nvGrpSpPr>
      <p:grpSpPr>
        <a:xfrm>
          <a:off x="0" y="0"/>
          <a:ext cx="0" cy="0"/>
          <a:chOff x="0" y="0"/>
          <a:chExt cx="0" cy="0"/>
        </a:xfrm>
      </p:grpSpPr>
      <p:sp>
        <p:nvSpPr>
          <p:cNvPr id="5" name="Rounded Rectangle 4"/>
          <p:cNvSpPr/>
          <p:nvPr/>
        </p:nvSpPr>
        <p:spPr>
          <a:xfrm>
            <a:off x="609600" y="1066799"/>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1066801"/>
            <a:ext cx="7772400" cy="993775"/>
          </a:xfrm>
        </p:spPr>
        <p:txBody>
          <a:bodyPr>
            <a:normAutofit/>
          </a:bodyPr>
          <a:lstStyle/>
          <a:p>
            <a:r>
              <a:rPr lang="en-GB" dirty="0" smtClean="0"/>
              <a:t>Summary &amp; Recommendations</a:t>
            </a:r>
            <a:endParaRPr lang="en-GB" dirty="0"/>
          </a:p>
        </p:txBody>
      </p:sp>
      <p:sp>
        <p:nvSpPr>
          <p:cNvPr id="3" name="Text Placeholder 2"/>
          <p:cNvSpPr>
            <a:spLocks noGrp="1"/>
          </p:cNvSpPr>
          <p:nvPr>
            <p:ph type="body" idx="1"/>
          </p:nvPr>
        </p:nvSpPr>
        <p:spPr>
          <a:xfrm>
            <a:off x="723900" y="2081213"/>
            <a:ext cx="7772400" cy="966787"/>
          </a:xfrm>
        </p:spPr>
        <p:txBody>
          <a:bodyPr/>
          <a:lstStyle/>
          <a:p>
            <a:r>
              <a:rPr lang="en-GB" dirty="0" smtClean="0"/>
              <a:t>From overview to lessons learned</a:t>
            </a:r>
            <a:endParaRPr lang="en-GB"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dirty="0" smtClean="0"/>
              <a:t>Hierarchy of Needs: Position of Contributors</a:t>
            </a:r>
            <a:endParaRPr lang="en-GB" dirty="0"/>
          </a:p>
        </p:txBody>
      </p:sp>
      <p:sp>
        <p:nvSpPr>
          <p:cNvPr id="10" name="Rounded Rectangle 9"/>
          <p:cNvSpPr/>
          <p:nvPr/>
        </p:nvSpPr>
        <p:spPr>
          <a:xfrm>
            <a:off x="5257800" y="1219200"/>
            <a:ext cx="3505200" cy="4419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u="sng" dirty="0" smtClean="0">
                <a:solidFill>
                  <a:schemeClr val="tx1"/>
                </a:solidFill>
              </a:rPr>
              <a:t>Aspirations of Contributors</a:t>
            </a:r>
          </a:p>
          <a:p>
            <a:pPr algn="ctr"/>
            <a:endParaRPr lang="en-GB" sz="2000" dirty="0" smtClean="0">
              <a:solidFill>
                <a:schemeClr val="tx1"/>
              </a:solidFill>
            </a:endParaRPr>
          </a:p>
          <a:p>
            <a:pPr marL="114300" indent="-114300">
              <a:buFont typeface="Arial" pitchFamily="34" charset="0"/>
              <a:buChar char="•"/>
            </a:pPr>
            <a:r>
              <a:rPr lang="en-GB" dirty="0" smtClean="0">
                <a:solidFill>
                  <a:schemeClr val="tx1"/>
                </a:solidFill>
              </a:rPr>
              <a:t>Most are motivated to work hard in order to meet social  and esteem needs. </a:t>
            </a:r>
          </a:p>
          <a:p>
            <a:pPr marL="114300" indent="-114300"/>
            <a:endParaRPr lang="en-GB" dirty="0" smtClean="0">
              <a:solidFill>
                <a:schemeClr val="tx1"/>
              </a:solidFill>
            </a:endParaRPr>
          </a:p>
          <a:p>
            <a:pPr marL="114300" indent="-114300"/>
            <a:endParaRPr lang="en-GB" dirty="0" smtClean="0">
              <a:solidFill>
                <a:schemeClr val="tx1"/>
              </a:solidFill>
            </a:endParaRPr>
          </a:p>
          <a:p>
            <a:pPr marL="114300" indent="-114300">
              <a:buFont typeface="Arial" pitchFamily="34" charset="0"/>
              <a:buChar char="•"/>
            </a:pPr>
            <a:r>
              <a:rPr lang="en-GB" dirty="0" smtClean="0">
                <a:solidFill>
                  <a:schemeClr val="tx1"/>
                </a:solidFill>
              </a:rPr>
              <a:t>Some worry that their health may be affected,  but they continue working because they earn good wages resulting in a good standard of living. </a:t>
            </a:r>
            <a:endParaRPr lang="en-GB" dirty="0">
              <a:solidFill>
                <a:schemeClr val="tx1"/>
              </a:solidFill>
            </a:endParaRPr>
          </a:p>
        </p:txBody>
      </p:sp>
      <p:graphicFrame>
        <p:nvGraphicFramePr>
          <p:cNvPr id="11" name="Diagram 10"/>
          <p:cNvGraphicFramePr/>
          <p:nvPr/>
        </p:nvGraphicFramePr>
        <p:xfrm>
          <a:off x="304800" y="1600200"/>
          <a:ext cx="4724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29889" y="6047601"/>
            <a:ext cx="1575111" cy="276999"/>
          </a:xfrm>
          <a:prstGeom prst="rect">
            <a:avLst/>
          </a:prstGeom>
          <a:noFill/>
        </p:spPr>
        <p:txBody>
          <a:bodyPr wrap="none" rtlCol="0">
            <a:spAutoFit/>
          </a:bodyPr>
          <a:lstStyle/>
          <a:p>
            <a:r>
              <a:rPr lang="en-GB" sz="1200" dirty="0" smtClean="0"/>
              <a:t>*SA=Self Actualisation</a:t>
            </a:r>
            <a:endParaRPr lang="en-GB" sz="1200" dirty="0"/>
          </a:p>
        </p:txBody>
      </p:sp>
      <p:sp>
        <p:nvSpPr>
          <p:cNvPr id="6" name="TextBox 5"/>
          <p:cNvSpPr txBox="1"/>
          <p:nvPr/>
        </p:nvSpPr>
        <p:spPr>
          <a:xfrm>
            <a:off x="7490066" y="6324600"/>
            <a:ext cx="1387752" cy="369332"/>
          </a:xfrm>
          <a:prstGeom prst="rect">
            <a:avLst/>
          </a:prstGeom>
          <a:noFill/>
        </p:spPr>
        <p:txBody>
          <a:bodyPr wrap="none" rtlCol="0">
            <a:spAutoFit/>
          </a:bodyPr>
          <a:lstStyle/>
          <a:p>
            <a:pPr algn="r"/>
            <a:r>
              <a:rPr lang="en-GB" b="1" dirty="0" smtClean="0">
                <a:solidFill>
                  <a:schemeClr val="tx1">
                    <a:lumMod val="50000"/>
                    <a:lumOff val="50000"/>
                  </a:schemeClr>
                </a:solidFill>
              </a:rPr>
              <a:t>Contributors</a:t>
            </a:r>
            <a:endParaRPr lang="en-GB" b="1" dirty="0">
              <a:solidFill>
                <a:schemeClr val="tx1">
                  <a:lumMod val="50000"/>
                  <a:lumOff val="50000"/>
                </a:schemeClr>
              </a:solidFill>
            </a:endParaRPr>
          </a:p>
        </p:txBody>
      </p:sp>
      <p:sp>
        <p:nvSpPr>
          <p:cNvPr id="7" name="Left Arrow 6"/>
          <p:cNvSpPr/>
          <p:nvPr/>
        </p:nvSpPr>
        <p:spPr>
          <a:xfrm>
            <a:off x="3962400" y="3276600"/>
            <a:ext cx="762000" cy="609600"/>
          </a:xfrm>
          <a:prstGeom prst="leftArrow">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Concerns of Contributors</a:t>
            </a:r>
            <a:endParaRPr lang="en-GB" dirty="0"/>
          </a:p>
        </p:txBody>
      </p:sp>
      <p:sp>
        <p:nvSpPr>
          <p:cNvPr id="3" name="Content Placeholder 2"/>
          <p:cNvSpPr>
            <a:spLocks noGrp="1"/>
          </p:cNvSpPr>
          <p:nvPr>
            <p:ph idx="1"/>
          </p:nvPr>
        </p:nvSpPr>
        <p:spPr>
          <a:xfrm>
            <a:off x="3276600" y="1295402"/>
            <a:ext cx="5410200" cy="5029198"/>
          </a:xfrm>
        </p:spPr>
        <p:txBody>
          <a:bodyPr>
            <a:normAutofit lnSpcReduction="10000"/>
          </a:bodyPr>
          <a:lstStyle/>
          <a:p>
            <a:pPr algn="just"/>
            <a:r>
              <a:rPr lang="en-US" sz="2000" dirty="0" smtClean="0"/>
              <a:t>Cancer tops the list of health concerns. It is seen as a dangerous disease which cannot  be prevented. </a:t>
            </a:r>
          </a:p>
          <a:p>
            <a:pPr algn="just"/>
            <a:r>
              <a:rPr lang="en-US" sz="2000" dirty="0" smtClean="0"/>
              <a:t>Heart disease is next and it is believed to be caused by insufficient rest. Death can be very sudden.    </a:t>
            </a:r>
          </a:p>
          <a:p>
            <a:pPr algn="just"/>
            <a:r>
              <a:rPr lang="en-US" sz="2000" dirty="0" smtClean="0"/>
              <a:t>Back problems are a concern among poultry drivers who load and unload poultry.</a:t>
            </a:r>
          </a:p>
          <a:p>
            <a:pPr algn="just"/>
            <a:r>
              <a:rPr lang="en-US" sz="2000" dirty="0" smtClean="0"/>
              <a:t>Eye diseases are a concern for drivers who drive at night.</a:t>
            </a:r>
          </a:p>
          <a:p>
            <a:pPr algn="just"/>
            <a:r>
              <a:rPr lang="en-US" sz="2000" dirty="0" smtClean="0"/>
              <a:t>Hypertension is a concern because it is believed to be prevalent. </a:t>
            </a:r>
          </a:p>
          <a:p>
            <a:pPr algn="just"/>
            <a:r>
              <a:rPr lang="en-US" sz="2000" dirty="0" smtClean="0"/>
              <a:t>AI was rarely mentioned, but vendors  are concerned about the cleanliness in the market for non-poultry products such as pork and vegetables.  </a:t>
            </a:r>
          </a:p>
        </p:txBody>
      </p:sp>
      <p:sp>
        <p:nvSpPr>
          <p:cNvPr id="4" name="Rounded Rectangle 3"/>
          <p:cNvSpPr/>
          <p:nvPr/>
        </p:nvSpPr>
        <p:spPr>
          <a:xfrm>
            <a:off x="609600" y="1295400"/>
            <a:ext cx="1905000" cy="762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 1 </a:t>
            </a:r>
          </a:p>
          <a:p>
            <a:pPr algn="ctr"/>
            <a:r>
              <a:rPr lang="en-GB" dirty="0" smtClean="0"/>
              <a:t>Cancer</a:t>
            </a:r>
            <a:endParaRPr lang="en-GB" dirty="0"/>
          </a:p>
        </p:txBody>
      </p:sp>
      <p:sp>
        <p:nvSpPr>
          <p:cNvPr id="5" name="Rounded Rectangle 4"/>
          <p:cNvSpPr/>
          <p:nvPr/>
        </p:nvSpPr>
        <p:spPr>
          <a:xfrm>
            <a:off x="609600" y="2305050"/>
            <a:ext cx="1905000" cy="762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 2 </a:t>
            </a:r>
          </a:p>
          <a:p>
            <a:pPr algn="ctr"/>
            <a:r>
              <a:rPr lang="en-GB" dirty="0" smtClean="0">
                <a:solidFill>
                  <a:schemeClr val="tx1"/>
                </a:solidFill>
              </a:rPr>
              <a:t>Heart disease</a:t>
            </a:r>
            <a:endParaRPr lang="en-GB" dirty="0">
              <a:solidFill>
                <a:schemeClr val="tx1"/>
              </a:solidFill>
            </a:endParaRPr>
          </a:p>
        </p:txBody>
      </p:sp>
      <p:sp>
        <p:nvSpPr>
          <p:cNvPr id="7" name="Rounded Rectangle 6"/>
          <p:cNvSpPr/>
          <p:nvPr/>
        </p:nvSpPr>
        <p:spPr>
          <a:xfrm>
            <a:off x="609600" y="5334000"/>
            <a:ext cx="1905000" cy="762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 5 Hypertension</a:t>
            </a:r>
            <a:endParaRPr lang="en-GB" dirty="0">
              <a:solidFill>
                <a:schemeClr val="tx1"/>
              </a:solidFill>
            </a:endParaRPr>
          </a:p>
        </p:txBody>
      </p:sp>
      <p:sp>
        <p:nvSpPr>
          <p:cNvPr id="8" name="Rounded Rectangle 7"/>
          <p:cNvSpPr/>
          <p:nvPr/>
        </p:nvSpPr>
        <p:spPr>
          <a:xfrm>
            <a:off x="609600" y="4324350"/>
            <a:ext cx="1905000"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 4 </a:t>
            </a:r>
          </a:p>
          <a:p>
            <a:pPr algn="ctr"/>
            <a:r>
              <a:rPr lang="en-GB" dirty="0" smtClean="0">
                <a:solidFill>
                  <a:schemeClr val="tx1"/>
                </a:solidFill>
              </a:rPr>
              <a:t>Eye  Diseases</a:t>
            </a:r>
            <a:endParaRPr lang="en-GB" dirty="0">
              <a:solidFill>
                <a:schemeClr val="tx1"/>
              </a:solidFill>
            </a:endParaRPr>
          </a:p>
        </p:txBody>
      </p:sp>
      <p:sp>
        <p:nvSpPr>
          <p:cNvPr id="9" name="Rounded Rectangle 8"/>
          <p:cNvSpPr/>
          <p:nvPr/>
        </p:nvSpPr>
        <p:spPr>
          <a:xfrm>
            <a:off x="609600" y="3314700"/>
            <a:ext cx="1905000" cy="762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 3 </a:t>
            </a:r>
          </a:p>
          <a:p>
            <a:pPr algn="ctr"/>
            <a:r>
              <a:rPr lang="en-GB" dirty="0" smtClean="0">
                <a:solidFill>
                  <a:schemeClr val="tx1"/>
                </a:solidFill>
              </a:rPr>
              <a:t>Back Problems</a:t>
            </a:r>
            <a:endParaRPr lang="en-GB" dirty="0">
              <a:solidFill>
                <a:schemeClr val="tx1"/>
              </a:solidFill>
            </a:endParaRPr>
          </a:p>
        </p:txBody>
      </p:sp>
      <p:sp>
        <p:nvSpPr>
          <p:cNvPr id="10" name="TextBox 9"/>
          <p:cNvSpPr txBox="1"/>
          <p:nvPr/>
        </p:nvSpPr>
        <p:spPr>
          <a:xfrm>
            <a:off x="7490066" y="6324600"/>
            <a:ext cx="1387752" cy="369332"/>
          </a:xfrm>
          <a:prstGeom prst="rect">
            <a:avLst/>
          </a:prstGeom>
          <a:noFill/>
        </p:spPr>
        <p:txBody>
          <a:bodyPr wrap="none" rtlCol="0">
            <a:spAutoFit/>
          </a:bodyPr>
          <a:lstStyle/>
          <a:p>
            <a:pPr algn="r"/>
            <a:r>
              <a:rPr lang="en-GB" b="1" dirty="0" smtClean="0">
                <a:solidFill>
                  <a:schemeClr val="tx1">
                    <a:lumMod val="50000"/>
                    <a:lumOff val="50000"/>
                  </a:schemeClr>
                </a:solidFill>
              </a:rPr>
              <a:t>Contributors</a:t>
            </a:r>
            <a:endParaRPr lang="en-GB"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715962"/>
          </a:xfrm>
        </p:spPr>
        <p:txBody>
          <a:bodyPr>
            <a:normAutofit/>
          </a:bodyPr>
          <a:lstStyle/>
          <a:p>
            <a:r>
              <a:rPr lang="en-GB" dirty="0" smtClean="0"/>
              <a:t>Relationship of AI to other Major Concerns</a:t>
            </a:r>
            <a:endParaRPr lang="en-GB" dirty="0"/>
          </a:p>
        </p:txBody>
      </p:sp>
      <p:sp>
        <p:nvSpPr>
          <p:cNvPr id="3" name="Content Placeholder 2"/>
          <p:cNvSpPr>
            <a:spLocks noGrp="1"/>
          </p:cNvSpPr>
          <p:nvPr>
            <p:ph idx="1"/>
          </p:nvPr>
        </p:nvSpPr>
        <p:spPr>
          <a:xfrm>
            <a:off x="4267200" y="1295402"/>
            <a:ext cx="4419600" cy="5029198"/>
          </a:xfrm>
        </p:spPr>
        <p:txBody>
          <a:bodyPr>
            <a:normAutofit fontScale="47500" lnSpcReduction="20000"/>
          </a:bodyPr>
          <a:lstStyle/>
          <a:p>
            <a:pPr algn="just"/>
            <a:r>
              <a:rPr lang="en-US" sz="3400" dirty="0" smtClean="0"/>
              <a:t>Economic status is the leading concern for contributors. Family income is needed in order to pay for expenses and, like the farmers, many of the contributors have debt. </a:t>
            </a:r>
          </a:p>
          <a:p>
            <a:pPr algn="just">
              <a:buNone/>
            </a:pPr>
            <a:endParaRPr lang="en-US" sz="3400" dirty="0" smtClean="0"/>
          </a:p>
          <a:p>
            <a:pPr algn="just"/>
            <a:r>
              <a:rPr lang="en-US" sz="3400" dirty="0" smtClean="0"/>
              <a:t>Education for children is the second  concern. They expect to send their children away to study so that they will find a good job in the future. They desire different careers for their children. </a:t>
            </a:r>
          </a:p>
          <a:p>
            <a:pPr algn="just">
              <a:buNone/>
            </a:pPr>
            <a:endParaRPr lang="en-US" sz="3400" dirty="0" smtClean="0"/>
          </a:p>
          <a:p>
            <a:pPr algn="just"/>
            <a:r>
              <a:rPr lang="en-US" sz="3400" dirty="0" smtClean="0"/>
              <a:t>All are concerned about health. Regular exercise is valued unless they are too tired. </a:t>
            </a:r>
          </a:p>
          <a:p>
            <a:pPr algn="just">
              <a:buNone/>
            </a:pPr>
            <a:endParaRPr lang="en-US" sz="3400" dirty="0" smtClean="0"/>
          </a:p>
          <a:p>
            <a:pPr algn="just"/>
            <a:r>
              <a:rPr lang="en-US" sz="3400" dirty="0" smtClean="0"/>
              <a:t>Some believe AI is more dangerous than other diseases because there is no cure. Some do not fear AI because they believe preventive practices are in place.</a:t>
            </a:r>
          </a:p>
          <a:p>
            <a:pPr algn="just">
              <a:buNone/>
            </a:pPr>
            <a:endParaRPr lang="en-US" sz="3400" dirty="0" smtClean="0"/>
          </a:p>
          <a:p>
            <a:pPr algn="just"/>
            <a:r>
              <a:rPr lang="en-US" sz="3400" dirty="0" smtClean="0"/>
              <a:t>Some concerns exist about morality. The belief is that if they are socially good, their children will have a good education and a good life. </a:t>
            </a:r>
          </a:p>
          <a:p>
            <a:pPr algn="just">
              <a:buNone/>
            </a:pPr>
            <a:endParaRPr lang="en-US" sz="2000" dirty="0" smtClean="0"/>
          </a:p>
        </p:txBody>
      </p:sp>
      <p:sp>
        <p:nvSpPr>
          <p:cNvPr id="10" name="TextBox 9"/>
          <p:cNvSpPr txBox="1"/>
          <p:nvPr/>
        </p:nvSpPr>
        <p:spPr>
          <a:xfrm>
            <a:off x="7490066" y="6324600"/>
            <a:ext cx="1387752" cy="369332"/>
          </a:xfrm>
          <a:prstGeom prst="rect">
            <a:avLst/>
          </a:prstGeom>
          <a:noFill/>
        </p:spPr>
        <p:txBody>
          <a:bodyPr wrap="none" rtlCol="0">
            <a:spAutoFit/>
          </a:bodyPr>
          <a:lstStyle/>
          <a:p>
            <a:pPr algn="r"/>
            <a:r>
              <a:rPr lang="en-GB" b="1" dirty="0" smtClean="0">
                <a:solidFill>
                  <a:schemeClr val="tx1">
                    <a:lumMod val="50000"/>
                    <a:lumOff val="50000"/>
                  </a:schemeClr>
                </a:solidFill>
              </a:rPr>
              <a:t>Contributors</a:t>
            </a:r>
            <a:endParaRPr lang="en-GB" b="1" dirty="0">
              <a:solidFill>
                <a:schemeClr val="tx1">
                  <a:lumMod val="50000"/>
                  <a:lumOff val="50000"/>
                </a:schemeClr>
              </a:solidFill>
            </a:endParaRPr>
          </a:p>
        </p:txBody>
      </p:sp>
      <p:sp>
        <p:nvSpPr>
          <p:cNvPr id="12" name="Oval 11"/>
          <p:cNvSpPr/>
          <p:nvPr/>
        </p:nvSpPr>
        <p:spPr>
          <a:xfrm>
            <a:off x="1524000" y="1066800"/>
            <a:ext cx="1676400" cy="1676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tx1"/>
                </a:solidFill>
              </a:rPr>
              <a:t>Economic</a:t>
            </a:r>
            <a:endParaRPr lang="en-US" b="1" dirty="0">
              <a:solidFill>
                <a:schemeClr val="tx1"/>
              </a:solidFill>
            </a:endParaRPr>
          </a:p>
        </p:txBody>
      </p:sp>
      <p:sp>
        <p:nvSpPr>
          <p:cNvPr id="18" name="Oval 17"/>
          <p:cNvSpPr/>
          <p:nvPr/>
        </p:nvSpPr>
        <p:spPr>
          <a:xfrm>
            <a:off x="990600" y="2514600"/>
            <a:ext cx="1676400" cy="1676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tx1"/>
                </a:solidFill>
              </a:rPr>
              <a:t>Education</a:t>
            </a:r>
            <a:endParaRPr lang="en-US" b="1" dirty="0">
              <a:solidFill>
                <a:schemeClr val="tx1"/>
              </a:solidFill>
            </a:endParaRPr>
          </a:p>
        </p:txBody>
      </p:sp>
      <p:sp>
        <p:nvSpPr>
          <p:cNvPr id="19" name="Oval 18"/>
          <p:cNvSpPr/>
          <p:nvPr/>
        </p:nvSpPr>
        <p:spPr>
          <a:xfrm>
            <a:off x="1447800" y="4267200"/>
            <a:ext cx="1828800" cy="17526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tx1"/>
                </a:solidFill>
              </a:rPr>
              <a:t>Social</a:t>
            </a:r>
            <a:endParaRPr lang="en-US" b="1" dirty="0">
              <a:solidFill>
                <a:schemeClr val="tx1"/>
              </a:solidFill>
            </a:endParaRPr>
          </a:p>
        </p:txBody>
      </p:sp>
      <p:sp>
        <p:nvSpPr>
          <p:cNvPr id="20" name="Oval 19"/>
          <p:cNvSpPr/>
          <p:nvPr/>
        </p:nvSpPr>
        <p:spPr>
          <a:xfrm>
            <a:off x="2362200" y="2819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tx1"/>
                </a:solidFill>
              </a:rPr>
              <a:t>Health</a:t>
            </a:r>
            <a:endParaRPr lang="en-US" b="1" dirty="0">
              <a:solidFill>
                <a:schemeClr val="tx1"/>
              </a:solidFill>
            </a:endParaRPr>
          </a:p>
        </p:txBody>
      </p:sp>
      <p:sp>
        <p:nvSpPr>
          <p:cNvPr id="21" name="Oval 20"/>
          <p:cNvSpPr/>
          <p:nvPr/>
        </p:nvSpPr>
        <p:spPr>
          <a:xfrm>
            <a:off x="2971800" y="3657600"/>
            <a:ext cx="5334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AI</a:t>
            </a:r>
            <a:endParaRPr lang="en-US" sz="1600" b="1" dirty="0">
              <a:solidFill>
                <a:schemeClr val="tx1"/>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Belief Model (HBM)</a:t>
            </a:r>
            <a:endParaRPr lang="en-GB" dirty="0"/>
          </a:p>
        </p:txBody>
      </p:sp>
      <p:sp>
        <p:nvSpPr>
          <p:cNvPr id="3" name="Content Placeholder 2"/>
          <p:cNvSpPr>
            <a:spLocks noGrp="1"/>
          </p:cNvSpPr>
          <p:nvPr>
            <p:ph idx="1"/>
          </p:nvPr>
        </p:nvSpPr>
        <p:spPr>
          <a:xfrm>
            <a:off x="3276600" y="1447800"/>
            <a:ext cx="5029200" cy="4068763"/>
          </a:xfrm>
        </p:spPr>
        <p:txBody>
          <a:bodyPr>
            <a:noAutofit/>
          </a:bodyPr>
          <a:lstStyle/>
          <a:p>
            <a:pPr marL="344488" indent="-344488" algn="just">
              <a:spcBef>
                <a:spcPct val="0"/>
              </a:spcBef>
              <a:spcAft>
                <a:spcPct val="25000"/>
              </a:spcAft>
            </a:pPr>
            <a:r>
              <a:rPr lang="en-US" sz="1800" dirty="0" smtClean="0"/>
              <a:t>Contributors are at the 4th level of the HBM-</a:t>
            </a:r>
            <a:r>
              <a:rPr lang="en-US" sz="1800" b="1" dirty="0" smtClean="0"/>
              <a:t>Able to take recommended actions.</a:t>
            </a:r>
          </a:p>
          <a:p>
            <a:pPr marL="622300" lvl="1" indent="-344488" algn="just">
              <a:spcBef>
                <a:spcPct val="0"/>
              </a:spcBef>
              <a:spcAft>
                <a:spcPct val="25000"/>
              </a:spcAft>
              <a:buFont typeface="Arial" pitchFamily="34" charset="0"/>
              <a:buChar char="•"/>
            </a:pPr>
            <a:r>
              <a:rPr lang="en-US" sz="1800" dirty="0" smtClean="0"/>
              <a:t> As with farmers, contributors are well informed and believe AI can be avoided.</a:t>
            </a:r>
          </a:p>
          <a:p>
            <a:pPr marL="622300" lvl="1" indent="-344488" algn="just">
              <a:spcBef>
                <a:spcPct val="0"/>
              </a:spcBef>
              <a:spcAft>
                <a:spcPct val="25000"/>
              </a:spcAft>
              <a:buFont typeface="Arial" pitchFamily="34" charset="0"/>
              <a:buChar char="•"/>
            </a:pPr>
            <a:r>
              <a:rPr lang="en-US" sz="1800" dirty="0" smtClean="0"/>
              <a:t>They may lack financial resources and vendors may be a bit careless at times, but overall, there are few barriers</a:t>
            </a:r>
            <a:r>
              <a:rPr lang="en-US" sz="1200" dirty="0" smtClean="0"/>
              <a:t>.   </a:t>
            </a:r>
          </a:p>
        </p:txBody>
      </p:sp>
      <p:sp>
        <p:nvSpPr>
          <p:cNvPr id="4" name="Rounded Rectangle 3"/>
          <p:cNvSpPr/>
          <p:nvPr/>
        </p:nvSpPr>
        <p:spPr>
          <a:xfrm>
            <a:off x="609600" y="22860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AI is believed to be a threat</a:t>
            </a:r>
            <a:endParaRPr lang="en-GB" sz="1400" dirty="0"/>
          </a:p>
        </p:txBody>
      </p:sp>
      <p:sp>
        <p:nvSpPr>
          <p:cNvPr id="9" name="Rounded Rectangle 8"/>
          <p:cNvSpPr/>
          <p:nvPr/>
        </p:nvSpPr>
        <p:spPr>
          <a:xfrm>
            <a:off x="609600" y="33274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Believe that AI can be avoided</a:t>
            </a:r>
            <a:endParaRPr lang="en-GB" sz="1400" dirty="0"/>
          </a:p>
        </p:txBody>
      </p:sp>
      <p:sp>
        <p:nvSpPr>
          <p:cNvPr id="10" name="Rounded Rectangle 9"/>
          <p:cNvSpPr/>
          <p:nvPr/>
        </p:nvSpPr>
        <p:spPr>
          <a:xfrm>
            <a:off x="609600" y="43688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Recommended actions are effective</a:t>
            </a:r>
            <a:endParaRPr lang="en-GB" sz="1400" dirty="0"/>
          </a:p>
        </p:txBody>
      </p:sp>
      <p:sp>
        <p:nvSpPr>
          <p:cNvPr id="11" name="Rounded Rectangle 10"/>
          <p:cNvSpPr/>
          <p:nvPr/>
        </p:nvSpPr>
        <p:spPr>
          <a:xfrm>
            <a:off x="609600" y="54102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Ability to take recommended actions</a:t>
            </a:r>
            <a:endParaRPr lang="en-GB" sz="1400" dirty="0"/>
          </a:p>
        </p:txBody>
      </p:sp>
      <p:sp>
        <p:nvSpPr>
          <p:cNvPr id="17" name="Right Arrow 16"/>
          <p:cNvSpPr/>
          <p:nvPr/>
        </p:nvSpPr>
        <p:spPr>
          <a:xfrm>
            <a:off x="2933700" y="55149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No</a:t>
            </a:r>
            <a:endParaRPr lang="en-GB" sz="1000" b="1" dirty="0">
              <a:solidFill>
                <a:srgbClr val="FF0000"/>
              </a:solidFill>
            </a:endParaRPr>
          </a:p>
        </p:txBody>
      </p:sp>
      <p:sp>
        <p:nvSpPr>
          <p:cNvPr id="18" name="Down Arrow 17"/>
          <p:cNvSpPr/>
          <p:nvPr/>
        </p:nvSpPr>
        <p:spPr>
          <a:xfrm>
            <a:off x="1219200" y="29591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Yes</a:t>
            </a:r>
            <a:endParaRPr lang="en-GB" sz="1000" b="1" dirty="0">
              <a:solidFill>
                <a:srgbClr val="FF0000"/>
              </a:solidFill>
            </a:endParaRPr>
          </a:p>
        </p:txBody>
      </p:sp>
      <p:sp>
        <p:nvSpPr>
          <p:cNvPr id="19" name="Down Arrow 18"/>
          <p:cNvSpPr/>
          <p:nvPr/>
        </p:nvSpPr>
        <p:spPr>
          <a:xfrm>
            <a:off x="1219200" y="40005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Yes</a:t>
            </a:r>
            <a:endParaRPr lang="en-GB" sz="1000" b="1" dirty="0">
              <a:solidFill>
                <a:srgbClr val="FF0000"/>
              </a:solidFill>
            </a:endParaRPr>
          </a:p>
        </p:txBody>
      </p:sp>
      <p:sp>
        <p:nvSpPr>
          <p:cNvPr id="20" name="Down Arrow 19"/>
          <p:cNvSpPr/>
          <p:nvPr/>
        </p:nvSpPr>
        <p:spPr>
          <a:xfrm>
            <a:off x="1219200" y="50419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Yes</a:t>
            </a:r>
            <a:endParaRPr lang="en-GB" sz="1000" b="1" dirty="0">
              <a:solidFill>
                <a:srgbClr val="FF0000"/>
              </a:solidFill>
            </a:endParaRPr>
          </a:p>
        </p:txBody>
      </p:sp>
      <p:sp>
        <p:nvSpPr>
          <p:cNvPr id="24" name="Rounded Rectangle 23"/>
          <p:cNvSpPr/>
          <p:nvPr/>
        </p:nvSpPr>
        <p:spPr>
          <a:xfrm>
            <a:off x="3543300" y="5410200"/>
            <a:ext cx="2133600" cy="6096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Financial or other barriers in place</a:t>
            </a:r>
            <a:endParaRPr lang="en-GB" sz="1400" dirty="0"/>
          </a:p>
        </p:txBody>
      </p:sp>
      <p:sp>
        <p:nvSpPr>
          <p:cNvPr id="28" name="Right Arrow 27"/>
          <p:cNvSpPr/>
          <p:nvPr/>
        </p:nvSpPr>
        <p:spPr>
          <a:xfrm>
            <a:off x="5829300" y="55149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rgbClr val="FF0000"/>
              </a:solidFill>
            </a:endParaRPr>
          </a:p>
        </p:txBody>
      </p:sp>
      <p:sp>
        <p:nvSpPr>
          <p:cNvPr id="32" name="Rounded Rectangle 31"/>
          <p:cNvSpPr/>
          <p:nvPr/>
        </p:nvSpPr>
        <p:spPr>
          <a:xfrm>
            <a:off x="6438900" y="5410200"/>
            <a:ext cx="2133600" cy="609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May need physical support/assistance to overcome these</a:t>
            </a:r>
            <a:endParaRPr lang="en-GB" sz="1200" dirty="0"/>
          </a:p>
        </p:txBody>
      </p:sp>
      <p:sp>
        <p:nvSpPr>
          <p:cNvPr id="33" name="TextBox 32"/>
          <p:cNvSpPr txBox="1"/>
          <p:nvPr/>
        </p:nvSpPr>
        <p:spPr>
          <a:xfrm>
            <a:off x="1350830" y="1905000"/>
            <a:ext cx="651140" cy="369332"/>
          </a:xfrm>
          <a:prstGeom prst="rect">
            <a:avLst/>
          </a:prstGeom>
          <a:noFill/>
        </p:spPr>
        <p:txBody>
          <a:bodyPr wrap="none" rtlCol="0">
            <a:spAutoFit/>
          </a:bodyPr>
          <a:lstStyle/>
          <a:p>
            <a:r>
              <a:rPr lang="en-GB" u="sng" dirty="0" smtClean="0"/>
              <a:t>HBM</a:t>
            </a:r>
            <a:endParaRPr lang="en-GB" u="sng" dirty="0"/>
          </a:p>
        </p:txBody>
      </p:sp>
      <p:sp>
        <p:nvSpPr>
          <p:cNvPr id="36" name="TextBox 35"/>
          <p:cNvSpPr txBox="1"/>
          <p:nvPr/>
        </p:nvSpPr>
        <p:spPr>
          <a:xfrm>
            <a:off x="7490066" y="6324600"/>
            <a:ext cx="1387752" cy="369332"/>
          </a:xfrm>
          <a:prstGeom prst="rect">
            <a:avLst/>
          </a:prstGeom>
          <a:noFill/>
        </p:spPr>
        <p:txBody>
          <a:bodyPr wrap="none" rtlCol="0">
            <a:spAutoFit/>
          </a:bodyPr>
          <a:lstStyle/>
          <a:p>
            <a:pPr algn="r"/>
            <a:r>
              <a:rPr lang="en-GB" b="1" dirty="0" smtClean="0">
                <a:solidFill>
                  <a:schemeClr val="tx1">
                    <a:lumMod val="50000"/>
                    <a:lumOff val="50000"/>
                  </a:schemeClr>
                </a:solidFill>
              </a:rPr>
              <a:t>Contributors</a:t>
            </a:r>
            <a:endParaRPr lang="en-GB" b="1" dirty="0">
              <a:solidFill>
                <a:schemeClr val="tx1">
                  <a:lumMod val="50000"/>
                  <a:lumOff val="50000"/>
                </a:schemeClr>
              </a:solidFill>
            </a:endParaRPr>
          </a:p>
        </p:txBody>
      </p:sp>
      <p:sp>
        <p:nvSpPr>
          <p:cNvPr id="37" name="TextBox 36"/>
          <p:cNvSpPr txBox="1"/>
          <p:nvPr/>
        </p:nvSpPr>
        <p:spPr>
          <a:xfrm>
            <a:off x="2195576" y="2954216"/>
            <a:ext cx="755720" cy="307777"/>
          </a:xfrm>
          <a:prstGeom prst="rect">
            <a:avLst/>
          </a:prstGeom>
          <a:noFill/>
        </p:spPr>
        <p:txBody>
          <a:bodyPr wrap="none" rtlCol="0">
            <a:spAutoFit/>
          </a:bodyPr>
          <a:lstStyle/>
          <a:p>
            <a:r>
              <a:rPr lang="en-GB" sz="1400" u="sng" dirty="0" smtClean="0"/>
              <a:t>Triggers</a:t>
            </a:r>
            <a:endParaRPr lang="en-GB" u="sng" dirty="0"/>
          </a:p>
        </p:txBody>
      </p:sp>
      <p:sp>
        <p:nvSpPr>
          <p:cNvPr id="38" name="TextBox 37"/>
          <p:cNvSpPr txBox="1"/>
          <p:nvPr/>
        </p:nvSpPr>
        <p:spPr>
          <a:xfrm>
            <a:off x="2195576" y="3993176"/>
            <a:ext cx="755720" cy="307777"/>
          </a:xfrm>
          <a:prstGeom prst="rect">
            <a:avLst/>
          </a:prstGeom>
          <a:noFill/>
        </p:spPr>
        <p:txBody>
          <a:bodyPr wrap="none" rtlCol="0">
            <a:spAutoFit/>
          </a:bodyPr>
          <a:lstStyle/>
          <a:p>
            <a:r>
              <a:rPr lang="en-GB" sz="1400" u="sng" dirty="0" smtClean="0"/>
              <a:t>Triggers</a:t>
            </a:r>
            <a:endParaRPr lang="en-GB" u="sng" dirty="0"/>
          </a:p>
        </p:txBody>
      </p:sp>
      <p:sp>
        <p:nvSpPr>
          <p:cNvPr id="39" name="TextBox 38"/>
          <p:cNvSpPr txBox="1"/>
          <p:nvPr/>
        </p:nvSpPr>
        <p:spPr>
          <a:xfrm>
            <a:off x="2195576" y="5032136"/>
            <a:ext cx="755720" cy="307777"/>
          </a:xfrm>
          <a:prstGeom prst="rect">
            <a:avLst/>
          </a:prstGeom>
          <a:noFill/>
        </p:spPr>
        <p:txBody>
          <a:bodyPr wrap="none" rtlCol="0">
            <a:spAutoFit/>
          </a:bodyPr>
          <a:lstStyle/>
          <a:p>
            <a:r>
              <a:rPr lang="en-GB" sz="1400" u="sng" dirty="0" smtClean="0"/>
              <a:t>Triggers</a:t>
            </a:r>
            <a:endParaRPr lang="en-GB" u="sng"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Contributors’ Perceptions About AI</a:t>
            </a:r>
            <a:endParaRPr lang="en-GB" dirty="0"/>
          </a:p>
        </p:txBody>
      </p:sp>
      <p:sp>
        <p:nvSpPr>
          <p:cNvPr id="4" name="TextBox 3"/>
          <p:cNvSpPr txBox="1"/>
          <p:nvPr/>
        </p:nvSpPr>
        <p:spPr>
          <a:xfrm>
            <a:off x="7490066" y="6324600"/>
            <a:ext cx="1387752" cy="369332"/>
          </a:xfrm>
          <a:prstGeom prst="rect">
            <a:avLst/>
          </a:prstGeom>
          <a:noFill/>
        </p:spPr>
        <p:txBody>
          <a:bodyPr wrap="none" rtlCol="0">
            <a:spAutoFit/>
          </a:bodyPr>
          <a:lstStyle/>
          <a:p>
            <a:pPr algn="r"/>
            <a:r>
              <a:rPr lang="en-GB" b="1" dirty="0" smtClean="0">
                <a:solidFill>
                  <a:schemeClr val="tx1">
                    <a:lumMod val="50000"/>
                    <a:lumOff val="50000"/>
                  </a:schemeClr>
                </a:solidFill>
              </a:rPr>
              <a:t>Contributors</a:t>
            </a:r>
            <a:endParaRPr lang="en-GB" b="1" dirty="0">
              <a:solidFill>
                <a:schemeClr val="tx1">
                  <a:lumMod val="50000"/>
                  <a:lumOff val="50000"/>
                </a:schemeClr>
              </a:solidFill>
            </a:endParaRPr>
          </a:p>
        </p:txBody>
      </p:sp>
      <p:sp>
        <p:nvSpPr>
          <p:cNvPr id="5" name="Rounded Rectangle 4"/>
          <p:cNvSpPr/>
          <p:nvPr/>
        </p:nvSpPr>
        <p:spPr>
          <a:xfrm>
            <a:off x="685800" y="13716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Disease Transmission</a:t>
            </a:r>
            <a:endParaRPr lang="en-US" sz="2000" b="1" dirty="0"/>
          </a:p>
        </p:txBody>
      </p:sp>
      <p:sp>
        <p:nvSpPr>
          <p:cNvPr id="6" name="Rounded Rectangle 5"/>
          <p:cNvSpPr/>
          <p:nvPr/>
        </p:nvSpPr>
        <p:spPr>
          <a:xfrm>
            <a:off x="685800" y="32004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Symptoms</a:t>
            </a:r>
            <a:endParaRPr lang="en-US" sz="2000" b="1" dirty="0"/>
          </a:p>
        </p:txBody>
      </p:sp>
      <p:sp>
        <p:nvSpPr>
          <p:cNvPr id="7" name="Rounded Rectangle 6"/>
          <p:cNvSpPr/>
          <p:nvPr/>
        </p:nvSpPr>
        <p:spPr>
          <a:xfrm>
            <a:off x="3276600" y="1143000"/>
            <a:ext cx="5410200" cy="1524000"/>
          </a:xfrm>
          <a:prstGeom prst="round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5138" indent="-465138" algn="just">
              <a:spcBef>
                <a:spcPct val="20000"/>
              </a:spcBef>
              <a:buClr>
                <a:srgbClr val="C00000"/>
              </a:buClr>
              <a:buSzPct val="90000"/>
              <a:buFont typeface="Wingdings 3" pitchFamily="18" charset="2"/>
              <a:buChar char=""/>
              <a:defRPr/>
            </a:pPr>
            <a:r>
              <a:rPr lang="en-US" sz="1400" dirty="0" smtClean="0">
                <a:solidFill>
                  <a:schemeClr val="tx1"/>
                </a:solidFill>
              </a:rPr>
              <a:t>During the first AI outbreak, fear of increased susceptibility in children led a vendor to send her granddaughter away. She now believes that AI is not easily transmitted.</a:t>
            </a:r>
          </a:p>
          <a:p>
            <a:pPr marL="465138" indent="-465138" algn="just">
              <a:spcBef>
                <a:spcPct val="20000"/>
              </a:spcBef>
              <a:buClr>
                <a:srgbClr val="C00000"/>
              </a:buClr>
              <a:buSzPct val="90000"/>
              <a:buFont typeface="Wingdings 3" pitchFamily="18" charset="2"/>
              <a:buChar char=""/>
              <a:defRPr/>
            </a:pPr>
            <a:r>
              <a:rPr lang="en-US" sz="1400" dirty="0" smtClean="0">
                <a:solidFill>
                  <a:schemeClr val="tx1"/>
                </a:solidFill>
              </a:rPr>
              <a:t>Contributors believe sick poultry will not enter the market because the farms will cull any sick poultry. </a:t>
            </a:r>
          </a:p>
        </p:txBody>
      </p:sp>
      <p:sp>
        <p:nvSpPr>
          <p:cNvPr id="8" name="Rounded Rectangle 7"/>
          <p:cNvSpPr/>
          <p:nvPr/>
        </p:nvSpPr>
        <p:spPr>
          <a:xfrm>
            <a:off x="685800" y="48006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Outbreaks</a:t>
            </a:r>
            <a:endParaRPr lang="en-US" sz="2000" b="1" dirty="0"/>
          </a:p>
        </p:txBody>
      </p:sp>
      <p:sp>
        <p:nvSpPr>
          <p:cNvPr id="9" name="Rounded Rectangle 8"/>
          <p:cNvSpPr/>
          <p:nvPr/>
        </p:nvSpPr>
        <p:spPr>
          <a:xfrm>
            <a:off x="3276600" y="4724400"/>
            <a:ext cx="5410200" cy="1295400"/>
          </a:xfrm>
          <a:prstGeom prst="round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5138" indent="-465138" algn="just">
              <a:spcBef>
                <a:spcPct val="20000"/>
              </a:spcBef>
              <a:buClr>
                <a:srgbClr val="C00000"/>
              </a:buClr>
              <a:buSzPct val="90000"/>
              <a:buFont typeface="Wingdings 3" pitchFamily="18" charset="2"/>
              <a:buChar char=""/>
              <a:defRPr/>
            </a:pPr>
            <a:r>
              <a:rPr lang="en-US" sz="1400" dirty="0" smtClean="0">
                <a:solidFill>
                  <a:schemeClr val="tx1"/>
                </a:solidFill>
              </a:rPr>
              <a:t>Some transporters witnessed AI in </a:t>
            </a:r>
            <a:r>
              <a:rPr lang="en-US" sz="1400" dirty="0" err="1" smtClean="0">
                <a:solidFill>
                  <a:schemeClr val="tx1"/>
                </a:solidFill>
              </a:rPr>
              <a:t>Khonkaen</a:t>
            </a:r>
            <a:r>
              <a:rPr lang="en-US" sz="1400" dirty="0" smtClean="0">
                <a:solidFill>
                  <a:schemeClr val="tx1"/>
                </a:solidFill>
              </a:rPr>
              <a:t> in 2004. </a:t>
            </a:r>
          </a:p>
          <a:p>
            <a:pPr marL="465138" indent="-465138" algn="just">
              <a:spcBef>
                <a:spcPct val="20000"/>
              </a:spcBef>
              <a:buClr>
                <a:srgbClr val="C00000"/>
              </a:buClr>
              <a:buSzPct val="90000"/>
              <a:buFont typeface="Wingdings 3" pitchFamily="18" charset="2"/>
              <a:buChar char=""/>
              <a:defRPr/>
            </a:pPr>
            <a:r>
              <a:rPr lang="en-US" sz="1400" dirty="0" smtClean="0">
                <a:solidFill>
                  <a:schemeClr val="tx1"/>
                </a:solidFill>
              </a:rPr>
              <a:t>People in rural areas with backyard poultry represent the highest risk. </a:t>
            </a:r>
          </a:p>
          <a:p>
            <a:pPr marL="465138" indent="-465138" algn="just">
              <a:spcBef>
                <a:spcPct val="20000"/>
              </a:spcBef>
              <a:buClr>
                <a:srgbClr val="C00000"/>
              </a:buClr>
              <a:buSzPct val="90000"/>
              <a:buFont typeface="Wingdings 3" pitchFamily="18" charset="2"/>
              <a:buChar char=""/>
              <a:defRPr/>
            </a:pPr>
            <a:r>
              <a:rPr lang="en-US" sz="1400" dirty="0" smtClean="0">
                <a:solidFill>
                  <a:schemeClr val="tx1"/>
                </a:solidFill>
              </a:rPr>
              <a:t>Children and elderly with less education are at increased risk, especially those living in close proximity to poultry.</a:t>
            </a:r>
            <a:endParaRPr lang="en-US" sz="1600" dirty="0" smtClean="0"/>
          </a:p>
        </p:txBody>
      </p:sp>
      <p:sp>
        <p:nvSpPr>
          <p:cNvPr id="11" name="Rounded Rectangle 10"/>
          <p:cNvSpPr/>
          <p:nvPr/>
        </p:nvSpPr>
        <p:spPr>
          <a:xfrm>
            <a:off x="3200400" y="3048000"/>
            <a:ext cx="5486400" cy="1143000"/>
          </a:xfrm>
          <a:prstGeom prst="round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5138" indent="-465138" algn="just">
              <a:spcBef>
                <a:spcPct val="20000"/>
              </a:spcBef>
              <a:buClr>
                <a:srgbClr val="C00000"/>
              </a:buClr>
              <a:buSzPct val="90000"/>
              <a:buFont typeface="Wingdings 3" pitchFamily="18" charset="2"/>
              <a:buChar char=""/>
              <a:defRPr/>
            </a:pPr>
            <a:r>
              <a:rPr lang="en-US" sz="1400" dirty="0" smtClean="0">
                <a:solidFill>
                  <a:schemeClr val="tx1"/>
                </a:solidFill>
              </a:rPr>
              <a:t>Most believe that AI symptoms in humans include sneezing, shortness of breath, high fever, and loss of appetite.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15962"/>
          </a:xfrm>
        </p:spPr>
        <p:txBody>
          <a:bodyPr>
            <a:normAutofit fontScale="90000"/>
          </a:bodyPr>
          <a:lstStyle/>
          <a:p>
            <a:r>
              <a:rPr lang="en-GB" dirty="0" smtClean="0"/>
              <a:t>Contributors’ Attitudes Towards AI Prevention</a:t>
            </a:r>
            <a:endParaRPr lang="en-GB" dirty="0"/>
          </a:p>
        </p:txBody>
      </p:sp>
      <p:sp>
        <p:nvSpPr>
          <p:cNvPr id="4" name="TextBox 3"/>
          <p:cNvSpPr txBox="1"/>
          <p:nvPr/>
        </p:nvSpPr>
        <p:spPr>
          <a:xfrm>
            <a:off x="7490066" y="6324600"/>
            <a:ext cx="1387752" cy="369332"/>
          </a:xfrm>
          <a:prstGeom prst="rect">
            <a:avLst/>
          </a:prstGeom>
          <a:noFill/>
        </p:spPr>
        <p:txBody>
          <a:bodyPr wrap="none" rtlCol="0">
            <a:spAutoFit/>
          </a:bodyPr>
          <a:lstStyle/>
          <a:p>
            <a:pPr algn="r"/>
            <a:r>
              <a:rPr lang="en-GB" b="1" dirty="0" smtClean="0">
                <a:solidFill>
                  <a:schemeClr val="tx1">
                    <a:lumMod val="50000"/>
                    <a:lumOff val="50000"/>
                  </a:schemeClr>
                </a:solidFill>
              </a:rPr>
              <a:t>Contributors</a:t>
            </a:r>
            <a:endParaRPr lang="en-GB" b="1" dirty="0">
              <a:solidFill>
                <a:schemeClr val="tx1">
                  <a:lumMod val="50000"/>
                  <a:lumOff val="50000"/>
                </a:schemeClr>
              </a:solidFill>
            </a:endParaRPr>
          </a:p>
        </p:txBody>
      </p:sp>
      <p:sp>
        <p:nvSpPr>
          <p:cNvPr id="6" name="Rounded Rectangle 5"/>
          <p:cNvSpPr/>
          <p:nvPr/>
        </p:nvSpPr>
        <p:spPr>
          <a:xfrm>
            <a:off x="838200" y="12954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Vendors</a:t>
            </a:r>
            <a:endParaRPr lang="en-US" sz="2000" b="1" dirty="0"/>
          </a:p>
        </p:txBody>
      </p:sp>
      <p:sp>
        <p:nvSpPr>
          <p:cNvPr id="7" name="Rounded Rectangle 6"/>
          <p:cNvSpPr/>
          <p:nvPr/>
        </p:nvSpPr>
        <p:spPr>
          <a:xfrm>
            <a:off x="838200" y="32004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Transporters</a:t>
            </a:r>
            <a:endParaRPr lang="en-US" sz="2000" b="1" dirty="0"/>
          </a:p>
        </p:txBody>
      </p:sp>
      <p:sp>
        <p:nvSpPr>
          <p:cNvPr id="8" name="Rounded Rectangle 7"/>
          <p:cNvSpPr/>
          <p:nvPr/>
        </p:nvSpPr>
        <p:spPr>
          <a:xfrm>
            <a:off x="3276600" y="1066800"/>
            <a:ext cx="5410200" cy="1447800"/>
          </a:xfrm>
          <a:prstGeom prst="round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5138" indent="-465138" algn="just">
              <a:spcBef>
                <a:spcPct val="20000"/>
              </a:spcBef>
              <a:buClr>
                <a:srgbClr val="C00000"/>
              </a:buClr>
              <a:buSzPct val="90000"/>
              <a:buFont typeface="Wingdings 3" pitchFamily="18" charset="2"/>
              <a:buChar char=""/>
              <a:defRPr/>
            </a:pPr>
            <a:r>
              <a:rPr lang="en-US" sz="1400" dirty="0" smtClean="0">
                <a:solidFill>
                  <a:schemeClr val="tx1"/>
                </a:solidFill>
              </a:rPr>
              <a:t>Slaughterhouse: Vendors maintain good preventive practices. Animal healthcare workers visit and disinfect the area every week.</a:t>
            </a:r>
          </a:p>
          <a:p>
            <a:pPr marL="465138" indent="-465138" algn="just">
              <a:spcBef>
                <a:spcPct val="20000"/>
              </a:spcBef>
              <a:buClr>
                <a:srgbClr val="C00000"/>
              </a:buClr>
              <a:buSzPct val="90000"/>
              <a:buFont typeface="Wingdings 3" pitchFamily="18" charset="2"/>
              <a:buChar char=""/>
              <a:defRPr/>
            </a:pPr>
            <a:r>
              <a:rPr lang="en-US" sz="1400" dirty="0" smtClean="0">
                <a:solidFill>
                  <a:schemeClr val="tx1"/>
                </a:solidFill>
              </a:rPr>
              <a:t>Fresh poultry market: Vendors worry less, believing disease comes from live poultry. However, they maintain clean stalls and poultry. </a:t>
            </a:r>
          </a:p>
        </p:txBody>
      </p:sp>
      <p:sp>
        <p:nvSpPr>
          <p:cNvPr id="9" name="Rounded Rectangle 8"/>
          <p:cNvSpPr/>
          <p:nvPr/>
        </p:nvSpPr>
        <p:spPr>
          <a:xfrm>
            <a:off x="914400" y="51054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Middlemen</a:t>
            </a:r>
            <a:endParaRPr lang="en-US" sz="2000" b="1" dirty="0"/>
          </a:p>
        </p:txBody>
      </p:sp>
      <p:sp>
        <p:nvSpPr>
          <p:cNvPr id="10" name="Rounded Rectangle 9"/>
          <p:cNvSpPr/>
          <p:nvPr/>
        </p:nvSpPr>
        <p:spPr>
          <a:xfrm>
            <a:off x="3276600" y="4953000"/>
            <a:ext cx="5410200" cy="914400"/>
          </a:xfrm>
          <a:prstGeom prst="round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5138" indent="-465138" algn="just">
              <a:spcBef>
                <a:spcPct val="20000"/>
              </a:spcBef>
              <a:buClr>
                <a:srgbClr val="C00000"/>
              </a:buClr>
              <a:buSzPct val="90000"/>
              <a:buFont typeface="Wingdings 3" pitchFamily="18" charset="2"/>
              <a:buChar char=""/>
              <a:defRPr/>
            </a:pPr>
            <a:r>
              <a:rPr lang="en-US" sz="1400" dirty="0" smtClean="0">
                <a:solidFill>
                  <a:schemeClr val="tx1"/>
                </a:solidFill>
              </a:rPr>
              <a:t>Large food companies coordinate with farmers, vendors, transporters and animal healthcare workers to ensure all standards are followed. </a:t>
            </a:r>
            <a:endParaRPr lang="en-US" sz="1400" b="1" dirty="0" smtClean="0">
              <a:solidFill>
                <a:schemeClr val="tx1"/>
              </a:solidFill>
            </a:endParaRPr>
          </a:p>
        </p:txBody>
      </p:sp>
      <p:sp>
        <p:nvSpPr>
          <p:cNvPr id="11" name="Rounded Rectangle 10"/>
          <p:cNvSpPr/>
          <p:nvPr/>
        </p:nvSpPr>
        <p:spPr>
          <a:xfrm>
            <a:off x="3276600" y="2819400"/>
            <a:ext cx="5410200" cy="1676400"/>
          </a:xfrm>
          <a:prstGeom prst="roundRect">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5138" indent="-465138" algn="just">
              <a:spcBef>
                <a:spcPct val="20000"/>
              </a:spcBef>
              <a:buClr>
                <a:srgbClr val="C00000"/>
              </a:buClr>
              <a:buSzPct val="90000"/>
              <a:buFont typeface="Wingdings 3" pitchFamily="18" charset="2"/>
              <a:buChar char=""/>
              <a:defRPr/>
            </a:pPr>
            <a:r>
              <a:rPr lang="en-US" sz="1400" dirty="0" smtClean="0">
                <a:solidFill>
                  <a:schemeClr val="tx1"/>
                </a:solidFill>
              </a:rPr>
              <a:t>As contractors for large food companies, transporters practice good prevention:</a:t>
            </a:r>
          </a:p>
          <a:p>
            <a:pPr marL="922338" lvl="1" indent="-465138" algn="just">
              <a:spcBef>
                <a:spcPct val="20000"/>
              </a:spcBef>
              <a:buClr>
                <a:srgbClr val="C00000"/>
              </a:buClr>
              <a:buSzPct val="90000"/>
              <a:buFont typeface="Arial" pitchFamily="34" charset="0"/>
              <a:buChar char="•"/>
              <a:defRPr/>
            </a:pPr>
            <a:r>
              <a:rPr lang="en-US" sz="1400" dirty="0" smtClean="0">
                <a:solidFill>
                  <a:schemeClr val="tx1"/>
                </a:solidFill>
              </a:rPr>
              <a:t>Keep live and fresh poultry separate. </a:t>
            </a:r>
          </a:p>
          <a:p>
            <a:pPr marL="922338" lvl="1" indent="-465138" algn="just">
              <a:spcBef>
                <a:spcPct val="20000"/>
              </a:spcBef>
              <a:buClr>
                <a:srgbClr val="C00000"/>
              </a:buClr>
              <a:buSzPct val="90000"/>
              <a:buFont typeface="Arial" pitchFamily="34" charset="0"/>
              <a:buChar char="•"/>
              <a:defRPr/>
            </a:pPr>
            <a:r>
              <a:rPr lang="en-US" sz="1400" dirty="0" smtClean="0">
                <a:solidFill>
                  <a:schemeClr val="tx1"/>
                </a:solidFill>
              </a:rPr>
              <a:t>Ensure the truck is kept at the correct temperature.</a:t>
            </a:r>
          </a:p>
          <a:p>
            <a:pPr marL="922338" lvl="1" indent="-465138" algn="just">
              <a:spcBef>
                <a:spcPct val="20000"/>
              </a:spcBef>
              <a:buClr>
                <a:srgbClr val="C00000"/>
              </a:buClr>
              <a:buSzPct val="90000"/>
              <a:buFont typeface="Arial" pitchFamily="34" charset="0"/>
              <a:buChar char="•"/>
              <a:defRPr/>
            </a:pPr>
            <a:r>
              <a:rPr lang="en-US" sz="1400" dirty="0" smtClean="0">
                <a:solidFill>
                  <a:schemeClr val="tx1"/>
                </a:solidFill>
              </a:rPr>
              <a:t>Follow a specific time schedule to ensure the poultry arrives fresh.  </a:t>
            </a:r>
            <a:endParaRPr lang="en-US" sz="1600" dirty="0" smtClean="0">
              <a:solidFill>
                <a:schemeClr val="tx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895600" y="1219200"/>
            <a:ext cx="5791200" cy="914400"/>
          </a:xfrm>
          <a:prstGeom prst="rect">
            <a:avLst/>
          </a:prstGeom>
        </p:spPr>
        <p:txBody>
          <a:bodyPr vert="horz" lIns="91440" tIns="45720" rIns="91440" bIns="45720" rtlCol="0">
            <a:normAutofit/>
          </a:bodyPr>
          <a:lstStyle/>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Some contributors, especially transporters</a:t>
            </a:r>
            <a:r>
              <a:rPr kumimoji="0" lang="en-US" sz="1600" b="0" i="0" u="none" strike="noStrike" kern="1200" cap="none" spc="0" normalizeH="0" noProof="0" dirty="0" smtClean="0">
                <a:ln>
                  <a:noFill/>
                </a:ln>
                <a:solidFill>
                  <a:schemeClr val="tx1"/>
                </a:solidFill>
                <a:effectLst/>
                <a:uLnTx/>
                <a:uFillTx/>
                <a:latin typeface="+mn-lt"/>
                <a:ea typeface="+mn-ea"/>
                <a:cs typeface="+mn-cs"/>
              </a:rPr>
              <a:t> who travel to many provinces,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have experienced AI outbreaks while others have only heard about AI through the media. </a:t>
            </a:r>
          </a:p>
        </p:txBody>
      </p:sp>
      <p:sp>
        <p:nvSpPr>
          <p:cNvPr id="5" name="Rounded Rectangle 4"/>
          <p:cNvSpPr/>
          <p:nvPr/>
        </p:nvSpPr>
        <p:spPr>
          <a:xfrm>
            <a:off x="609600" y="12954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Experience</a:t>
            </a:r>
            <a:endParaRPr lang="en-GB" dirty="0"/>
          </a:p>
        </p:txBody>
      </p:sp>
      <p:sp>
        <p:nvSpPr>
          <p:cNvPr id="6" name="Rounded Rectangle 5"/>
          <p:cNvSpPr/>
          <p:nvPr/>
        </p:nvSpPr>
        <p:spPr>
          <a:xfrm>
            <a:off x="609600" y="4953003"/>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Financial</a:t>
            </a:r>
            <a:endParaRPr lang="en-GB" dirty="0"/>
          </a:p>
        </p:txBody>
      </p:sp>
      <p:sp>
        <p:nvSpPr>
          <p:cNvPr id="7" name="Rounded Rectangle 6"/>
          <p:cNvSpPr/>
          <p:nvPr/>
        </p:nvSpPr>
        <p:spPr>
          <a:xfrm>
            <a:off x="609600" y="36576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Belief</a:t>
            </a:r>
            <a:endParaRPr lang="en-GB" dirty="0"/>
          </a:p>
        </p:txBody>
      </p:sp>
      <p:sp>
        <p:nvSpPr>
          <p:cNvPr id="8" name="Content Placeholder 2"/>
          <p:cNvSpPr txBox="1">
            <a:spLocks/>
          </p:cNvSpPr>
          <p:nvPr/>
        </p:nvSpPr>
        <p:spPr>
          <a:xfrm>
            <a:off x="2895600" y="2286000"/>
            <a:ext cx="5791200" cy="1066800"/>
          </a:xfrm>
          <a:prstGeom prst="rect">
            <a:avLst/>
          </a:prstGeom>
        </p:spPr>
        <p:txBody>
          <a:bodyPr vert="horz" lIns="91440" tIns="45720" rIns="91440" bIns="45720" rtlCol="0">
            <a:normAutofit/>
          </a:bodyPr>
          <a:lstStyle/>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Char char=""/>
              <a:tabLst/>
              <a:defRPr/>
            </a:pPr>
            <a:r>
              <a:rPr lang="en-US" sz="1600" dirty="0" smtClean="0"/>
              <a:t>Contributors</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lang="en-US" sz="1600" dirty="0" smtClean="0"/>
              <a:t>have gained </a:t>
            </a:r>
            <a:r>
              <a:rPr kumimoji="0" lang="en-US" sz="1600" b="0" i="0" u="none" strike="noStrike" kern="1200" cap="none" spc="0" normalizeH="0" noProof="0" dirty="0" smtClean="0">
                <a:ln>
                  <a:noFill/>
                </a:ln>
                <a:solidFill>
                  <a:schemeClr val="tx1"/>
                </a:solidFill>
                <a:effectLst/>
                <a:uLnTx/>
                <a:uFillTx/>
                <a:latin typeface="+mn-lt"/>
                <a:ea typeface="+mn-ea"/>
                <a:cs typeface="+mn-cs"/>
              </a:rPr>
              <a:t>knowledge from setting</a:t>
            </a:r>
            <a:r>
              <a:rPr lang="en-US" sz="1600" dirty="0" smtClean="0"/>
              <a:t> up</a:t>
            </a:r>
            <a:r>
              <a:rPr kumimoji="0" lang="en-US" sz="1600" b="0" i="0" u="none" strike="noStrike" kern="1200" cap="none" spc="0" normalizeH="0" noProof="0" dirty="0" smtClean="0">
                <a:ln>
                  <a:noFill/>
                </a:ln>
                <a:solidFill>
                  <a:schemeClr val="tx1"/>
                </a:solidFill>
                <a:effectLst/>
                <a:uLnTx/>
                <a:uFillTx/>
                <a:latin typeface="+mn-lt"/>
                <a:ea typeface="+mn-ea"/>
                <a:cs typeface="+mn-cs"/>
              </a:rPr>
              <a:t> their businesses, being advised by healthcare workers on how to practice prevention, and from following the standards </a:t>
            </a:r>
            <a:r>
              <a:rPr lang="en-US" sz="1600" dirty="0" smtClean="0"/>
              <a:t>set </a:t>
            </a:r>
            <a:r>
              <a:rPr kumimoji="0" lang="en-US" sz="1600" b="0" i="0" u="none" strike="noStrike" kern="1200" cap="none" spc="0" normalizeH="0" noProof="0" dirty="0" smtClean="0">
                <a:ln>
                  <a:noFill/>
                </a:ln>
                <a:solidFill>
                  <a:schemeClr val="tx1"/>
                </a:solidFill>
                <a:effectLst/>
                <a:uLnTx/>
                <a:uFillTx/>
                <a:latin typeface="+mn-lt"/>
                <a:ea typeface="+mn-ea"/>
                <a:cs typeface="+mn-cs"/>
              </a:rPr>
              <a:t>by the large food companies.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2895600" y="3581400"/>
            <a:ext cx="5791200" cy="1066800"/>
          </a:xfrm>
          <a:prstGeom prst="rect">
            <a:avLst/>
          </a:prstGeom>
        </p:spPr>
        <p:txBody>
          <a:bodyPr vert="horz" lIns="91440" tIns="45720" rIns="91440" bIns="45720" rtlCol="0">
            <a:normAutofit/>
          </a:bodyPr>
          <a:lstStyle/>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Contributors</a:t>
            </a:r>
            <a:r>
              <a:rPr kumimoji="0" lang="en-US" sz="1600" b="0" i="0" u="none" strike="noStrike" kern="1200" cap="none" spc="0" normalizeH="0" noProof="0" dirty="0" smtClean="0">
                <a:ln>
                  <a:noFill/>
                </a:ln>
                <a:solidFill>
                  <a:schemeClr val="tx1"/>
                </a:solidFill>
                <a:effectLst/>
                <a:uLnTx/>
                <a:uFillTx/>
                <a:latin typeface="+mn-lt"/>
                <a:ea typeface="+mn-ea"/>
                <a:cs typeface="+mn-cs"/>
              </a:rPr>
              <a:t> believe that AI can be avoided by following the advice from animal healthcare workers as well as the standards set by the food companies.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2895600" y="4876800"/>
            <a:ext cx="5791200" cy="1066800"/>
          </a:xfrm>
          <a:prstGeom prst="rect">
            <a:avLst/>
          </a:prstGeom>
        </p:spPr>
        <p:txBody>
          <a:bodyPr vert="horz" lIns="91440" tIns="45720" rIns="91440" bIns="45720" rtlCol="0">
            <a:normAutofit/>
          </a:bodyPr>
          <a:lstStyle/>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Char char=""/>
              <a:tabLst/>
              <a:defRPr/>
            </a:pPr>
            <a:r>
              <a:rPr lang="en-US" sz="1600" dirty="0" smtClean="0"/>
              <a:t>Smaller poultry businesses lack financial resources to take all preventive actions. Some workers in small slaughterhouses, for example, do not wear protective clothing.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Title 1"/>
          <p:cNvSpPr>
            <a:spLocks noGrp="1"/>
          </p:cNvSpPr>
          <p:nvPr>
            <p:ph type="title"/>
          </p:nvPr>
        </p:nvSpPr>
        <p:spPr/>
        <p:txBody>
          <a:bodyPr>
            <a:normAutofit/>
          </a:bodyPr>
          <a:lstStyle/>
          <a:p>
            <a:r>
              <a:rPr lang="en-GB" dirty="0" smtClean="0"/>
              <a:t>Few Barriers to AI Prevention</a:t>
            </a:r>
            <a:endParaRPr lang="en-GB" dirty="0"/>
          </a:p>
        </p:txBody>
      </p:sp>
      <p:sp>
        <p:nvSpPr>
          <p:cNvPr id="12" name="Rounded Rectangle 11"/>
          <p:cNvSpPr/>
          <p:nvPr/>
        </p:nvSpPr>
        <p:spPr>
          <a:xfrm>
            <a:off x="609600" y="23622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Knowledge</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715962"/>
          </a:xfrm>
        </p:spPr>
        <p:txBody>
          <a:bodyPr>
            <a:normAutofit fontScale="90000"/>
          </a:bodyPr>
          <a:lstStyle/>
          <a:p>
            <a:r>
              <a:rPr lang="en-GB" dirty="0" smtClean="0"/>
              <a:t>Triggers for Behaviour Change and AI Prevention</a:t>
            </a:r>
            <a:endParaRPr lang="en-GB" dirty="0"/>
          </a:p>
        </p:txBody>
      </p:sp>
      <p:sp>
        <p:nvSpPr>
          <p:cNvPr id="4" name="TextBox 3"/>
          <p:cNvSpPr txBox="1"/>
          <p:nvPr/>
        </p:nvSpPr>
        <p:spPr>
          <a:xfrm>
            <a:off x="7490066" y="6324600"/>
            <a:ext cx="1387752" cy="369332"/>
          </a:xfrm>
          <a:prstGeom prst="rect">
            <a:avLst/>
          </a:prstGeom>
          <a:noFill/>
        </p:spPr>
        <p:txBody>
          <a:bodyPr wrap="none" rtlCol="0">
            <a:spAutoFit/>
          </a:bodyPr>
          <a:lstStyle/>
          <a:p>
            <a:pPr algn="r"/>
            <a:r>
              <a:rPr lang="en-GB" b="1" dirty="0" smtClean="0">
                <a:solidFill>
                  <a:schemeClr val="tx1">
                    <a:lumMod val="50000"/>
                    <a:lumOff val="50000"/>
                  </a:schemeClr>
                </a:solidFill>
              </a:rPr>
              <a:t>Contributors</a:t>
            </a:r>
            <a:endParaRPr lang="en-GB" b="1" dirty="0">
              <a:solidFill>
                <a:schemeClr val="tx1">
                  <a:lumMod val="50000"/>
                  <a:lumOff val="50000"/>
                </a:schemeClr>
              </a:solidFill>
            </a:endParaRPr>
          </a:p>
        </p:txBody>
      </p:sp>
      <p:sp>
        <p:nvSpPr>
          <p:cNvPr id="6" name="Content Placeholder 2"/>
          <p:cNvSpPr>
            <a:spLocks noGrp="1"/>
          </p:cNvSpPr>
          <p:nvPr>
            <p:ph idx="1"/>
          </p:nvPr>
        </p:nvSpPr>
        <p:spPr>
          <a:xfrm>
            <a:off x="533400" y="1676400"/>
            <a:ext cx="8229600" cy="2743200"/>
          </a:xfrm>
        </p:spPr>
        <p:txBody>
          <a:bodyPr>
            <a:noAutofit/>
          </a:bodyPr>
          <a:lstStyle/>
          <a:p>
            <a:pPr algn="just"/>
            <a:r>
              <a:rPr lang="en-US" sz="2000" dirty="0" smtClean="0"/>
              <a:t>Large food companies provide training on how to prevent disease.</a:t>
            </a:r>
          </a:p>
          <a:p>
            <a:pPr algn="just">
              <a:buNone/>
            </a:pPr>
            <a:endParaRPr lang="en-US" sz="2000" dirty="0" smtClean="0"/>
          </a:p>
          <a:p>
            <a:pPr algn="just"/>
            <a:r>
              <a:rPr lang="en-US" sz="2000" dirty="0" smtClean="0"/>
              <a:t>The food companies provide clothes and equipment to contractors. </a:t>
            </a:r>
          </a:p>
          <a:p>
            <a:pPr algn="just">
              <a:buNone/>
            </a:pPr>
            <a:endParaRPr lang="en-US" sz="2000" dirty="0" smtClean="0"/>
          </a:p>
          <a:p>
            <a:pPr algn="just"/>
            <a:r>
              <a:rPr lang="en-US" sz="2000" dirty="0" smtClean="0"/>
              <a:t>Healthcare workers are proactive and help educate about preventive methods. </a:t>
            </a:r>
          </a:p>
          <a:p>
            <a:pPr algn="just">
              <a:buNone/>
            </a:pPr>
            <a:endParaRPr lang="en-US" sz="2000" dirty="0" smtClean="0"/>
          </a:p>
          <a:p>
            <a:pPr algn="just"/>
            <a:r>
              <a:rPr lang="en-US" sz="2000" dirty="0" smtClean="0"/>
              <a:t>Media and PSAs, in response to past AI outbreaks, have been effective  in increasing awareness.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a:ext>
            </a:extLst>
          </a:blip>
          <a:srcRect l="5513"/>
          <a:stretch>
            <a:fillRect/>
          </a:stretch>
        </p:blipFill>
        <p:spPr bwMode="auto">
          <a:xfrm>
            <a:off x="0" y="8792"/>
            <a:ext cx="9141884" cy="6858000"/>
          </a:xfrm>
          <a:prstGeom prst="rect">
            <a:avLst/>
          </a:prstGeom>
          <a:noFill/>
          <a:ln w="9525">
            <a:noFill/>
            <a:miter lim="800000"/>
            <a:headEnd/>
            <a:tailEnd/>
          </a:ln>
        </p:spPr>
      </p:pic>
      <p:sp>
        <p:nvSpPr>
          <p:cNvPr id="10" name="Rounded Rectangle 9"/>
          <p:cNvSpPr/>
          <p:nvPr/>
        </p:nvSpPr>
        <p:spPr>
          <a:xfrm>
            <a:off x="609600" y="41148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11" name="Title 1"/>
          <p:cNvSpPr txBox="1">
            <a:spLocks/>
          </p:cNvSpPr>
          <p:nvPr/>
        </p:nvSpPr>
        <p:spPr>
          <a:xfrm>
            <a:off x="723900" y="4114800"/>
            <a:ext cx="7772400" cy="993775"/>
          </a:xfrm>
          <a:prstGeom prst="rect">
            <a:avLst/>
          </a:prstGeom>
          <a:noFill/>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Opinion Leaders</a:t>
            </a:r>
            <a:endParaRPr kumimoji="0" lang="en-GB" sz="3200" b="1"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sp>
        <p:nvSpPr>
          <p:cNvPr id="12" name="Text Placeholder 2"/>
          <p:cNvSpPr txBox="1">
            <a:spLocks/>
          </p:cNvSpPr>
          <p:nvPr/>
        </p:nvSpPr>
        <p:spPr>
          <a:xfrm>
            <a:off x="723900" y="5129213"/>
            <a:ext cx="7772400" cy="966787"/>
          </a:xfrm>
          <a:prstGeom prst="rect">
            <a:avLst/>
          </a:prstGeom>
          <a:noFill/>
        </p:spPr>
        <p:txBody>
          <a:bodyPr vert="horz" lIns="91440" tIns="45720" rIns="91440" bIns="45720" rtlCol="0" anchor="t">
            <a:normAutofit/>
          </a:bodyPr>
          <a:lstStyle/>
          <a:p>
            <a:pPr marL="0" marR="0" lvl="0" indent="0" algn="l"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Human health</a:t>
            </a:r>
            <a:r>
              <a:rPr kumimoji="0" lang="en-GB" sz="2000" b="0" i="0" u="none" strike="noStrike" kern="1200" cap="none" spc="0" normalizeH="0" noProof="0" dirty="0" smtClean="0">
                <a:ln>
                  <a:noFill/>
                </a:ln>
                <a:solidFill>
                  <a:schemeClr val="tx1"/>
                </a:solidFill>
                <a:effectLst/>
                <a:uLnTx/>
                <a:uFillTx/>
                <a:latin typeface="+mn-lt"/>
                <a:ea typeface="+mn-ea"/>
                <a:cs typeface="+mn-cs"/>
              </a:rPr>
              <a:t> care workers,</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 animal health workers and</a:t>
            </a:r>
            <a:r>
              <a:rPr kumimoji="0" lang="en-GB" sz="2000" b="0" i="0" u="none" strike="noStrike" kern="1200" cap="none" spc="0" normalizeH="0" noProof="0" dirty="0" smtClean="0">
                <a:ln>
                  <a:noFill/>
                </a:ln>
                <a:solidFill>
                  <a:schemeClr val="tx1"/>
                </a:solidFill>
                <a:effectLst/>
                <a:uLnTx/>
                <a:uFillTx/>
                <a:latin typeface="+mn-lt"/>
                <a:ea typeface="+mn-ea"/>
                <a:cs typeface="+mn-cs"/>
              </a:rPr>
              <a:t> local government officials</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Opinion Leaders: Summary</a:t>
            </a:r>
            <a:endParaRPr lang="en-GB" dirty="0"/>
          </a:p>
        </p:txBody>
      </p:sp>
      <p:sp>
        <p:nvSpPr>
          <p:cNvPr id="4" name="TextBox 3"/>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
        <p:nvSpPr>
          <p:cNvPr id="10" name="Content Placeholder 2"/>
          <p:cNvSpPr txBox="1">
            <a:spLocks/>
          </p:cNvSpPr>
          <p:nvPr/>
        </p:nvSpPr>
        <p:spPr>
          <a:xfrm>
            <a:off x="304800" y="990600"/>
            <a:ext cx="8305800" cy="5029200"/>
          </a:xfrm>
          <a:prstGeom prst="rect">
            <a:avLst/>
          </a:prstGeom>
          <a:ln w="3175">
            <a:noFill/>
          </a:ln>
        </p:spPr>
        <p:txBody>
          <a:bodyPr vert="horz" lIns="91440" tIns="45720" rIns="91440" bIns="45720" rtlCol="0">
            <a:normAutofit fontScale="92500" lnSpcReduction="10000"/>
          </a:bodyPr>
          <a:lstStyle/>
          <a:p>
            <a:pPr marL="465138" marR="0" lvl="0" indent="-465138" algn="just" defTabSz="914400" rtl="0" eaLnBrk="1" fontAlgn="auto" latinLnBrk="0" hangingPunct="1">
              <a:lnSpc>
                <a:spcPct val="100000"/>
              </a:lnSpc>
              <a:spcBef>
                <a:spcPct val="20000"/>
              </a:spcBef>
              <a:spcAft>
                <a:spcPts val="0"/>
              </a:spcAft>
              <a:buClr>
                <a:srgbClr val="C00000"/>
              </a:buClr>
              <a:buSzPct val="90000"/>
              <a:tabLst/>
              <a:defRPr/>
            </a:pPr>
            <a:r>
              <a:rPr lang="en-US" sz="1600" b="1" dirty="0" smtClean="0"/>
              <a:t>Snapshot</a:t>
            </a:r>
          </a:p>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Char char=""/>
              <a:tabLst/>
              <a:defRPr/>
            </a:pPr>
            <a:r>
              <a:rPr lang="en-US" sz="1600" dirty="0" smtClean="0"/>
              <a:t>Opinion leaders know that AI is dangerous but believe that they can control it. T</a:t>
            </a:r>
            <a:r>
              <a:rPr kumimoji="0" lang="en-US" sz="1600" b="0" i="0" u="none" strike="noStrike" kern="1200" cap="none" spc="0" normalizeH="0" noProof="0" dirty="0" smtClean="0">
                <a:ln>
                  <a:noFill/>
                </a:ln>
                <a:solidFill>
                  <a:schemeClr val="tx1"/>
                </a:solidFill>
                <a:effectLst/>
                <a:uLnTx/>
                <a:uFillTx/>
                <a:latin typeface="+mn-lt"/>
                <a:ea typeface="+mn-ea"/>
                <a:cs typeface="+mn-cs"/>
              </a:rPr>
              <a:t>hey are not </a:t>
            </a:r>
            <a:r>
              <a:rPr lang="en-US" sz="1600" dirty="0" smtClean="0"/>
              <a:t>concerned about</a:t>
            </a:r>
            <a:r>
              <a:rPr kumimoji="0" lang="en-US" sz="1600" b="0" i="0" u="none" strike="noStrike" kern="1200" cap="none" spc="0" normalizeH="0" noProof="0" dirty="0" smtClean="0">
                <a:ln>
                  <a:noFill/>
                </a:ln>
                <a:solidFill>
                  <a:schemeClr val="tx1"/>
                </a:solidFill>
                <a:effectLst/>
                <a:uLnTx/>
                <a:uFillTx/>
                <a:latin typeface="+mn-lt"/>
                <a:ea typeface="+mn-ea"/>
                <a:cs typeface="+mn-cs"/>
              </a:rPr>
              <a:t> prevention.</a:t>
            </a:r>
          </a:p>
          <a:p>
            <a:pPr marL="465138" marR="0" lvl="0" indent="-465138" algn="just" defTabSz="914400" rtl="0" eaLnBrk="1" fontAlgn="auto" latinLnBrk="0" hangingPunct="1">
              <a:lnSpc>
                <a:spcPct val="100000"/>
              </a:lnSpc>
              <a:spcBef>
                <a:spcPct val="20000"/>
              </a:spcBef>
              <a:spcAft>
                <a:spcPts val="0"/>
              </a:spcAft>
              <a:buClr>
                <a:srgbClr val="C00000"/>
              </a:buClr>
              <a:buSzPct val="90000"/>
              <a:tabLst/>
              <a:defRPr/>
            </a:pPr>
            <a:endParaRPr kumimoji="0" lang="en-US" sz="1100" b="0" i="0" u="none" strike="noStrike" kern="1200" cap="none" spc="0" normalizeH="0" noProof="0" dirty="0" smtClean="0">
              <a:ln>
                <a:noFill/>
              </a:ln>
              <a:solidFill>
                <a:schemeClr val="tx1"/>
              </a:solidFill>
              <a:effectLst/>
              <a:uLnTx/>
              <a:uFillTx/>
              <a:latin typeface="+mn-lt"/>
              <a:ea typeface="+mn-ea"/>
              <a:cs typeface="+mn-cs"/>
            </a:endParaRPr>
          </a:p>
          <a:p>
            <a:pPr marL="465138" marR="0" lvl="0" indent="-465138" algn="just" defTabSz="914400" rtl="0" eaLnBrk="1" fontAlgn="auto" latinLnBrk="0" hangingPunct="1">
              <a:lnSpc>
                <a:spcPct val="100000"/>
              </a:lnSpc>
              <a:spcBef>
                <a:spcPct val="20000"/>
              </a:spcBef>
              <a:spcAft>
                <a:spcPts val="0"/>
              </a:spcAft>
              <a:buClr>
                <a:srgbClr val="C00000"/>
              </a:buClr>
              <a:buSzPct val="90000"/>
              <a:tabLst/>
              <a:defRPr/>
            </a:pPr>
            <a:r>
              <a:rPr lang="en-US" sz="1600" b="1" dirty="0" smtClean="0"/>
              <a:t>Health Concerns</a:t>
            </a:r>
            <a:endParaRPr kumimoji="0" lang="en-US" sz="1600" b="1" i="0" u="none" strike="noStrike" kern="1200" cap="none" spc="0" normalizeH="0" noProof="0" dirty="0" smtClean="0">
              <a:ln>
                <a:noFill/>
              </a:ln>
              <a:solidFill>
                <a:schemeClr val="tx1"/>
              </a:solidFill>
              <a:effectLst/>
              <a:uLnTx/>
              <a:uFillTx/>
              <a:latin typeface="+mn-lt"/>
              <a:ea typeface="+mn-ea"/>
              <a:cs typeface="+mn-cs"/>
            </a:endParaRPr>
          </a:p>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Char char=""/>
              <a:tabLst/>
              <a:defRPr/>
            </a:pPr>
            <a:r>
              <a:rPr kumimoji="0" lang="en-US" sz="1600" b="0" i="0" u="none" strike="noStrike" kern="1200" cap="none" spc="0" normalizeH="0" noProof="0" dirty="0" smtClean="0">
                <a:ln>
                  <a:noFill/>
                </a:ln>
                <a:solidFill>
                  <a:schemeClr val="tx1"/>
                </a:solidFill>
                <a:effectLst/>
                <a:uLnTx/>
                <a:uFillTx/>
                <a:latin typeface="+mn-lt"/>
                <a:ea typeface="+mn-ea"/>
                <a:cs typeface="+mn-cs"/>
              </a:rPr>
              <a:t>Heart disease </a:t>
            </a:r>
            <a:r>
              <a:rPr lang="en-US" sz="1600" dirty="0" smtClean="0"/>
              <a:t>and diabetes are considered major health concerns</a:t>
            </a:r>
            <a:r>
              <a:rPr kumimoji="0" lang="en-US" sz="1600" b="0" i="0" u="none" strike="noStrike" kern="1200" cap="none" spc="0" normalizeH="0" noProof="0" dirty="0" smtClean="0">
                <a:ln>
                  <a:noFill/>
                </a:ln>
                <a:solidFill>
                  <a:schemeClr val="tx1"/>
                </a:solidFill>
                <a:effectLst/>
                <a:uLnTx/>
                <a:uFillTx/>
                <a:latin typeface="+mn-lt"/>
                <a:ea typeface="+mn-ea"/>
                <a:cs typeface="+mn-cs"/>
              </a:rPr>
              <a:t>.</a:t>
            </a:r>
          </a:p>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Char char=""/>
              <a:tabLst/>
              <a:defRPr/>
            </a:pPr>
            <a:r>
              <a:rPr lang="en-US" sz="1600" dirty="0" smtClean="0"/>
              <a:t>AI is of less concern compared to other health risks. </a:t>
            </a:r>
          </a:p>
          <a:p>
            <a:pPr marL="465138" marR="0" lvl="0" indent="-465138" algn="just" defTabSz="914400" rtl="0" eaLnBrk="1" fontAlgn="auto" latinLnBrk="0" hangingPunct="1">
              <a:lnSpc>
                <a:spcPct val="100000"/>
              </a:lnSpc>
              <a:spcBef>
                <a:spcPct val="20000"/>
              </a:spcBef>
              <a:spcAft>
                <a:spcPts val="0"/>
              </a:spcAft>
              <a:buClr>
                <a:srgbClr val="C00000"/>
              </a:buClr>
              <a:buSzPct val="90000"/>
              <a:tabLst/>
              <a:defRPr/>
            </a:pPr>
            <a:endParaRPr lang="en-US" sz="1100" dirty="0" smtClean="0"/>
          </a:p>
          <a:p>
            <a:pPr marL="465138" lvl="0" indent="-465138" algn="just">
              <a:spcBef>
                <a:spcPct val="20000"/>
              </a:spcBef>
              <a:buClr>
                <a:srgbClr val="C00000"/>
              </a:buClr>
              <a:buSzPct val="90000"/>
              <a:defRPr/>
            </a:pPr>
            <a:r>
              <a:rPr lang="en-US" sz="1600" b="1" dirty="0" smtClean="0"/>
              <a:t>Health Belief Model</a:t>
            </a:r>
          </a:p>
          <a:p>
            <a:pPr marL="465138" lvl="0" indent="-465138" algn="just">
              <a:spcBef>
                <a:spcPct val="20000"/>
              </a:spcBef>
              <a:buClr>
                <a:srgbClr val="C00000"/>
              </a:buClr>
              <a:buSzPct val="90000"/>
              <a:buFont typeface="Wingdings 3" pitchFamily="18" charset="2"/>
              <a:buChar char=""/>
              <a:defRPr/>
            </a:pPr>
            <a:r>
              <a:rPr lang="en-US" sz="1600" dirty="0" smtClean="0"/>
              <a:t>Opinion Leaders believe AI can be prevented. However, the government has limited budget for AI prevention programs. </a:t>
            </a:r>
          </a:p>
          <a:p>
            <a:pPr marL="465138" lvl="0" indent="-465138" algn="just">
              <a:spcBef>
                <a:spcPct val="20000"/>
              </a:spcBef>
              <a:buClr>
                <a:srgbClr val="C00000"/>
              </a:buClr>
              <a:buSzPct val="90000"/>
              <a:defRPr/>
            </a:pPr>
            <a:endParaRPr lang="en-US" sz="1100" dirty="0" smtClean="0"/>
          </a:p>
          <a:p>
            <a:pPr marL="465138" lvl="0" indent="-465138" algn="just">
              <a:spcBef>
                <a:spcPct val="20000"/>
              </a:spcBef>
              <a:buClr>
                <a:srgbClr val="C00000"/>
              </a:buClr>
              <a:buSzPct val="90000"/>
              <a:defRPr/>
            </a:pPr>
            <a:r>
              <a:rPr lang="en-US" sz="1600" b="1" dirty="0" smtClean="0"/>
              <a:t>AI Perception</a:t>
            </a:r>
          </a:p>
          <a:p>
            <a:pPr marL="465138" lvl="0" indent="-465138" algn="just">
              <a:spcBef>
                <a:spcPct val="20000"/>
              </a:spcBef>
              <a:buClr>
                <a:srgbClr val="C00000"/>
              </a:buClr>
              <a:buSzPct val="90000"/>
              <a:buFont typeface="Wingdings 3" pitchFamily="18" charset="2"/>
              <a:buChar char=""/>
              <a:defRPr/>
            </a:pPr>
            <a:r>
              <a:rPr lang="en-US" sz="1600" dirty="0" smtClean="0"/>
              <a:t>Opinion Leaders are knowledgeable about AI and have learned from past outbreaks.</a:t>
            </a:r>
          </a:p>
          <a:p>
            <a:pPr marL="465138" lvl="0" indent="-465138" algn="just">
              <a:spcBef>
                <a:spcPct val="20000"/>
              </a:spcBef>
              <a:buClr>
                <a:srgbClr val="C00000"/>
              </a:buClr>
              <a:buSzPct val="90000"/>
              <a:defRPr/>
            </a:pPr>
            <a:endParaRPr lang="en-US" sz="1100" dirty="0" smtClean="0"/>
          </a:p>
          <a:p>
            <a:pPr marL="465138" lvl="0" indent="-465138" algn="just">
              <a:spcBef>
                <a:spcPct val="20000"/>
              </a:spcBef>
              <a:buClr>
                <a:srgbClr val="C00000"/>
              </a:buClr>
              <a:buSzPct val="90000"/>
              <a:defRPr/>
            </a:pPr>
            <a:r>
              <a:rPr lang="en-US" sz="1600" b="1" dirty="0" smtClean="0"/>
              <a:t>Initiatives</a:t>
            </a:r>
          </a:p>
          <a:p>
            <a:pPr marL="465138" lvl="0" indent="-465138" algn="just">
              <a:spcBef>
                <a:spcPct val="20000"/>
              </a:spcBef>
              <a:buClr>
                <a:srgbClr val="C00000"/>
              </a:buClr>
              <a:buSzPct val="90000"/>
              <a:buFont typeface="Wingdings 3" pitchFamily="18" charset="2"/>
              <a:buChar char=""/>
              <a:defRPr/>
            </a:pPr>
            <a:r>
              <a:rPr lang="en-US" sz="1600" dirty="0" smtClean="0"/>
              <a:t>Past responses have been swift with implementation of relatively good controls and preventive measures. </a:t>
            </a:r>
          </a:p>
          <a:p>
            <a:pPr marL="465138" lvl="0" indent="-465138" algn="just">
              <a:spcBef>
                <a:spcPct val="20000"/>
              </a:spcBef>
              <a:buClr>
                <a:srgbClr val="C00000"/>
              </a:buClr>
              <a:buSzPct val="90000"/>
              <a:defRPr/>
            </a:pPr>
            <a:endParaRPr lang="en-US" sz="1200" dirty="0" smtClean="0"/>
          </a:p>
          <a:p>
            <a:pPr marL="465138" lvl="0" indent="-465138" algn="just">
              <a:spcBef>
                <a:spcPct val="20000"/>
              </a:spcBef>
              <a:buClr>
                <a:srgbClr val="C00000"/>
              </a:buClr>
              <a:buSzPct val="90000"/>
              <a:defRPr/>
            </a:pPr>
            <a:r>
              <a:rPr lang="en-US" sz="1600" b="1" dirty="0" smtClean="0"/>
              <a:t>Triggers</a:t>
            </a:r>
          </a:p>
          <a:p>
            <a:pPr marL="465138" lvl="0" indent="-465138" algn="just">
              <a:spcBef>
                <a:spcPct val="20000"/>
              </a:spcBef>
              <a:buClr>
                <a:srgbClr val="C00000"/>
              </a:buClr>
              <a:buSzPct val="90000"/>
              <a:buFont typeface="Wingdings 3" pitchFamily="18" charset="2"/>
              <a:buChar char=""/>
              <a:defRPr/>
            </a:pPr>
            <a:r>
              <a:rPr lang="en-US" sz="1600" dirty="0" smtClean="0"/>
              <a:t>Being rewarded for good work and for being a good practitioner. </a:t>
            </a:r>
          </a:p>
          <a:p>
            <a:pPr marL="465138" lvl="0" indent="-465138" algn="just">
              <a:spcBef>
                <a:spcPct val="20000"/>
              </a:spcBef>
              <a:buClr>
                <a:srgbClr val="C00000"/>
              </a:buClr>
              <a:buSzPct val="90000"/>
              <a:defRPr/>
            </a:pPr>
            <a:endParaRPr lang="en-US" sz="1600" dirty="0" smtClean="0"/>
          </a:p>
          <a:p>
            <a:pPr marL="465138" lvl="0" indent="-465138" algn="just">
              <a:spcBef>
                <a:spcPct val="20000"/>
              </a:spcBef>
              <a:buClr>
                <a:srgbClr val="C00000"/>
              </a:buClr>
              <a:buSzPct val="90000"/>
              <a:defRPr/>
            </a:pPr>
            <a:endParaRPr lang="en-US" sz="1600" dirty="0" smtClean="0"/>
          </a:p>
          <a:p>
            <a:pPr marL="465138" lvl="0" indent="-465138" algn="just">
              <a:spcBef>
                <a:spcPct val="20000"/>
              </a:spcBef>
              <a:buClr>
                <a:srgbClr val="C00000"/>
              </a:buClr>
              <a:buSzPct val="90000"/>
              <a:defRPr/>
            </a:pPr>
            <a:endParaRPr lang="en-US" sz="1600" dirty="0" smtClean="0"/>
          </a:p>
          <a:p>
            <a:pPr marL="465138" lvl="0" indent="-465138" algn="just">
              <a:spcBef>
                <a:spcPct val="20000"/>
              </a:spcBef>
              <a:buClr>
                <a:srgbClr val="C00000"/>
              </a:buClr>
              <a:buSzPct val="90000"/>
              <a:defRPr/>
            </a:pPr>
            <a:endParaRPr lang="en-US" sz="1600" dirty="0" smtClean="0"/>
          </a:p>
          <a:p>
            <a:pPr marL="465138" marR="0" lvl="0" indent="-465138" algn="ctr" defTabSz="914400" rtl="0" eaLnBrk="1" fontAlgn="auto" latinLnBrk="0" hangingPunct="1">
              <a:lnSpc>
                <a:spcPct val="100000"/>
              </a:lnSpc>
              <a:spcBef>
                <a:spcPct val="20000"/>
              </a:spcBef>
              <a:spcAft>
                <a:spcPts val="0"/>
              </a:spcAft>
              <a:buClr>
                <a:srgbClr val="C00000"/>
              </a:buClr>
              <a:buSzPct val="90000"/>
              <a:buFont typeface="Wingdings 3" pitchFamily="18" charset="2"/>
              <a:buChar char=""/>
              <a:tabLst/>
              <a:defRPr/>
            </a:pPr>
            <a:endParaRPr lang="en-US" sz="1600" dirty="0" smtClean="0"/>
          </a:p>
          <a:p>
            <a:pPr marL="465138" marR="0" lvl="0" indent="-465138" algn="just" defTabSz="914400" rtl="0" eaLnBrk="1" fontAlgn="auto" latinLnBrk="0" hangingPunct="1">
              <a:lnSpc>
                <a:spcPct val="100000"/>
              </a:lnSpc>
              <a:spcBef>
                <a:spcPct val="20000"/>
              </a:spcBef>
              <a:spcAft>
                <a:spcPts val="0"/>
              </a:spcAft>
              <a:buClr>
                <a:srgbClr val="C00000"/>
              </a:buClr>
              <a:buSzPct val="90000"/>
              <a:tabLst/>
              <a:defRPr/>
            </a:pPr>
            <a:endParaRPr lang="en-US" sz="1600" dirty="0" smtClean="0">
              <a:solidFill>
                <a:srgbClr val="FF0000"/>
              </a:solidFill>
            </a:endParaRPr>
          </a:p>
          <a:p>
            <a:pPr marL="465138" marR="0" lvl="0" indent="-465138" algn="just" defTabSz="914400" rtl="0" eaLnBrk="1" fontAlgn="auto" latinLnBrk="0" hangingPunct="1">
              <a:lnSpc>
                <a:spcPct val="100000"/>
              </a:lnSpc>
              <a:spcBef>
                <a:spcPct val="20000"/>
              </a:spcBef>
              <a:spcAft>
                <a:spcPts val="0"/>
              </a:spcAft>
              <a:buClr>
                <a:srgbClr val="C00000"/>
              </a:buClr>
              <a:buSzPct val="90000"/>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2971800" y="4191000"/>
            <a:ext cx="5715000" cy="838200"/>
          </a:xfrm>
          <a:prstGeom prst="rect">
            <a:avLst/>
          </a:prstGeom>
          <a:ln w="3175">
            <a:noFill/>
          </a:ln>
        </p:spPr>
        <p:txBody>
          <a:bodyPr vert="horz" lIns="91440" tIns="45720" rIns="91440" bIns="45720" rtlCol="0">
            <a:normAutofit/>
          </a:bodyPr>
          <a:lstStyle/>
          <a:p>
            <a:pPr marL="742950" marR="0" lvl="1" indent="-285750" algn="just" defTabSz="914400" rtl="0" eaLnBrk="1" fontAlgn="auto" latinLnBrk="0" hangingPunct="1">
              <a:lnSpc>
                <a:spcPct val="100000"/>
              </a:lnSpc>
              <a:spcBef>
                <a:spcPct val="20000"/>
              </a:spcBef>
              <a:spcAft>
                <a:spcPts val="0"/>
              </a:spcAft>
              <a:buClr>
                <a:srgbClr val="C00000"/>
              </a:buClr>
              <a:buSzPct val="75000"/>
              <a:buFont typeface="Wingdings 3" pitchFamily="18" charset="2"/>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495800" y="152400"/>
            <a:ext cx="4267200" cy="6400800"/>
          </a:xfrm>
          <a:prstGeom prst="rect">
            <a:avLst/>
          </a:prstGeom>
          <a:noFill/>
          <a:ln w="9525">
            <a:noFill/>
            <a:miter lim="800000"/>
            <a:headEnd/>
            <a:tailEnd/>
          </a:ln>
        </p:spPr>
      </p:pic>
      <p:sp>
        <p:nvSpPr>
          <p:cNvPr id="2" name="Title 1"/>
          <p:cNvSpPr>
            <a:spLocks noGrp="1"/>
          </p:cNvSpPr>
          <p:nvPr>
            <p:ph type="title"/>
          </p:nvPr>
        </p:nvSpPr>
        <p:spPr>
          <a:xfrm>
            <a:off x="228600" y="0"/>
            <a:ext cx="4572000" cy="1524000"/>
          </a:xfrm>
        </p:spPr>
        <p:txBody>
          <a:bodyPr>
            <a:normAutofit/>
          </a:bodyPr>
          <a:lstStyle/>
          <a:p>
            <a:r>
              <a:rPr lang="en-GB" dirty="0" smtClean="0"/>
              <a:t>Overview:</a:t>
            </a:r>
            <a:r>
              <a:rPr lang="en-US" dirty="0" smtClean="0"/>
              <a:t> </a:t>
            </a:r>
            <a:r>
              <a:rPr lang="en-US" sz="2400" dirty="0" smtClean="0"/>
              <a:t>Supply Chain Actor Mapping Study of Four Sites in  Thailand, Laos and Vietnam </a:t>
            </a:r>
            <a:endParaRPr lang="en-GB" sz="2400" dirty="0"/>
          </a:p>
        </p:txBody>
      </p:sp>
      <p:sp>
        <p:nvSpPr>
          <p:cNvPr id="3" name="Content Placeholder 2"/>
          <p:cNvSpPr>
            <a:spLocks noGrp="1"/>
          </p:cNvSpPr>
          <p:nvPr>
            <p:ph idx="1"/>
          </p:nvPr>
        </p:nvSpPr>
        <p:spPr>
          <a:xfrm>
            <a:off x="0" y="990600"/>
            <a:ext cx="4572000" cy="5715000"/>
          </a:xfrm>
        </p:spPr>
        <p:txBody>
          <a:bodyPr>
            <a:noAutofit/>
          </a:bodyPr>
          <a:lstStyle/>
          <a:p>
            <a:pPr>
              <a:lnSpc>
                <a:spcPct val="110000"/>
              </a:lnSpc>
              <a:buNone/>
            </a:pPr>
            <a:endParaRPr lang="en-US" dirty="0" smtClean="0"/>
          </a:p>
          <a:p>
            <a:pPr>
              <a:lnSpc>
                <a:spcPct val="110000"/>
              </a:lnSpc>
            </a:pPr>
            <a:r>
              <a:rPr lang="en-US" sz="2000" dirty="0" smtClean="0"/>
              <a:t>Differ in level of biosecurity and preventive behaviors in the supply chain</a:t>
            </a:r>
          </a:p>
          <a:p>
            <a:pPr>
              <a:lnSpc>
                <a:spcPct val="110000"/>
              </a:lnSpc>
              <a:buNone/>
            </a:pPr>
            <a:endParaRPr lang="en-US" sz="800" dirty="0" smtClean="0"/>
          </a:p>
          <a:p>
            <a:pPr lvl="1">
              <a:lnSpc>
                <a:spcPct val="110000"/>
              </a:lnSpc>
            </a:pPr>
            <a:r>
              <a:rPr lang="en-US" sz="1600" dirty="0" smtClean="0"/>
              <a:t>Vietnam: Relaxed attitude                            No recent AI outbreak; government vaccination program has fostered complacency</a:t>
            </a:r>
          </a:p>
          <a:p>
            <a:pPr lvl="1">
              <a:lnSpc>
                <a:spcPct val="110000"/>
              </a:lnSpc>
              <a:buNone/>
            </a:pPr>
            <a:endParaRPr lang="en-US" sz="800" dirty="0" smtClean="0"/>
          </a:p>
          <a:p>
            <a:pPr lvl="1">
              <a:lnSpc>
                <a:spcPct val="110000"/>
              </a:lnSpc>
            </a:pPr>
            <a:r>
              <a:rPr lang="en-US" sz="1600" dirty="0" smtClean="0"/>
              <a:t>Laos: Strive for better biosecurity. Supply chain actors remember last outbreak</a:t>
            </a:r>
          </a:p>
          <a:p>
            <a:pPr lvl="1">
              <a:lnSpc>
                <a:spcPct val="110000"/>
              </a:lnSpc>
              <a:buNone/>
            </a:pPr>
            <a:endParaRPr lang="en-US" sz="800" dirty="0" smtClean="0"/>
          </a:p>
          <a:p>
            <a:pPr lvl="1">
              <a:lnSpc>
                <a:spcPct val="110000"/>
              </a:lnSpc>
            </a:pPr>
            <a:r>
              <a:rPr lang="en-US" sz="1600" dirty="0" smtClean="0"/>
              <a:t>Thailand: Very high biosecurity. Supply chain controlled by large food companies who introduced strict practices</a:t>
            </a:r>
          </a:p>
          <a:p>
            <a:pPr lvl="1">
              <a:lnSpc>
                <a:spcPct val="110000"/>
              </a:lnSpc>
              <a:buNone/>
            </a:pPr>
            <a:endParaRPr lang="en-US" sz="1100" dirty="0" smtClean="0"/>
          </a:p>
          <a:p>
            <a:pPr>
              <a:lnSpc>
                <a:spcPct val="110000"/>
              </a:lnSpc>
            </a:pPr>
            <a:r>
              <a:rPr lang="en-US" sz="2000" dirty="0" smtClean="0"/>
              <a:t>Therefore, “risk direction” appears to be moving from Vietnam to Thailand</a:t>
            </a:r>
          </a:p>
        </p:txBody>
      </p:sp>
      <p:sp>
        <p:nvSpPr>
          <p:cNvPr id="10" name="Left Arrow 9"/>
          <p:cNvSpPr/>
          <p:nvPr/>
        </p:nvSpPr>
        <p:spPr>
          <a:xfrm rot="214152">
            <a:off x="6042776" y="2973104"/>
            <a:ext cx="1288189" cy="381000"/>
          </a:xfrm>
          <a:prstGeom prst="leftArrow">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Risk Direction</a:t>
            </a:r>
            <a:endParaRPr lang="en-GB" sz="1100" dirty="0"/>
          </a:p>
        </p:txBody>
      </p:sp>
      <p:sp>
        <p:nvSpPr>
          <p:cNvPr id="11" name="Line Callout 1 10"/>
          <p:cNvSpPr/>
          <p:nvPr/>
        </p:nvSpPr>
        <p:spPr>
          <a:xfrm>
            <a:off x="7010400" y="4419600"/>
            <a:ext cx="1676400" cy="838200"/>
          </a:xfrm>
          <a:prstGeom prst="borderCallout1">
            <a:avLst>
              <a:gd name="adj1" fmla="val -4327"/>
              <a:gd name="adj2" fmla="val 39035"/>
              <a:gd name="adj3" fmla="val -126661"/>
              <a:gd name="adj4" fmla="val -85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t>Laos</a:t>
            </a:r>
          </a:p>
          <a:p>
            <a:pPr algn="ctr"/>
            <a:r>
              <a:rPr lang="en-GB" sz="1100" dirty="0" smtClean="0"/>
              <a:t>Recent outbreaks keeps AI top of mind and commercial farmers strive for better biosecurity</a:t>
            </a:r>
            <a:endParaRPr lang="en-GB" sz="1100" dirty="0"/>
          </a:p>
        </p:txBody>
      </p:sp>
      <p:sp>
        <p:nvSpPr>
          <p:cNvPr id="30" name="Line Callout 1 29"/>
          <p:cNvSpPr/>
          <p:nvPr/>
        </p:nvSpPr>
        <p:spPr>
          <a:xfrm>
            <a:off x="7086600" y="1752600"/>
            <a:ext cx="1447800" cy="838200"/>
          </a:xfrm>
          <a:prstGeom prst="borderCallout1">
            <a:avLst>
              <a:gd name="adj1" fmla="val 101617"/>
              <a:gd name="adj2" fmla="val 46930"/>
              <a:gd name="adj3" fmla="val 155507"/>
              <a:gd name="adj4" fmla="val 10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t>Vietnam</a:t>
            </a:r>
          </a:p>
          <a:p>
            <a:pPr algn="ctr"/>
            <a:r>
              <a:rPr lang="en-GB" sz="1100" dirty="0" smtClean="0"/>
              <a:t>Low biosecurity practices due to strong belief in AI vaccines</a:t>
            </a:r>
            <a:endParaRPr lang="en-GB" sz="1100" dirty="0"/>
          </a:p>
        </p:txBody>
      </p:sp>
      <p:sp>
        <p:nvSpPr>
          <p:cNvPr id="31" name="Line Callout 1 30"/>
          <p:cNvSpPr/>
          <p:nvPr/>
        </p:nvSpPr>
        <p:spPr>
          <a:xfrm>
            <a:off x="4648200" y="1371600"/>
            <a:ext cx="1447800" cy="838200"/>
          </a:xfrm>
          <a:prstGeom prst="borderCallout1">
            <a:avLst>
              <a:gd name="adj1" fmla="val 104764"/>
              <a:gd name="adj2" fmla="val 50574"/>
              <a:gd name="adj3" fmla="val 198514"/>
              <a:gd name="adj4" fmla="val 977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t>Thailand</a:t>
            </a:r>
          </a:p>
          <a:p>
            <a:pPr algn="ctr"/>
            <a:r>
              <a:rPr lang="en-GB" sz="1100" dirty="0" smtClean="0"/>
              <a:t>Large food companies control the supply chain with high level of biosecurity</a:t>
            </a:r>
            <a:endParaRPr lang="en-GB" sz="11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Opinion Leaders: Snapshot</a:t>
            </a:r>
            <a:endParaRPr lang="en-GB" dirty="0"/>
          </a:p>
        </p:txBody>
      </p:sp>
      <p:sp>
        <p:nvSpPr>
          <p:cNvPr id="9" name="Rounded Rectangle 8"/>
          <p:cNvSpPr/>
          <p:nvPr/>
        </p:nvSpPr>
        <p:spPr>
          <a:xfrm>
            <a:off x="762000" y="1295400"/>
            <a:ext cx="3124200" cy="2133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chemeClr val="tx1"/>
                </a:solidFill>
              </a:rPr>
              <a:t>Mindset</a:t>
            </a:r>
          </a:p>
          <a:p>
            <a:pPr marL="114300" indent="-114300">
              <a:buFont typeface="Arial" pitchFamily="34" charset="0"/>
              <a:buChar char="•"/>
            </a:pPr>
            <a:r>
              <a:rPr lang="en-GB" sz="2000" b="1" dirty="0" smtClean="0">
                <a:solidFill>
                  <a:schemeClr val="tx1"/>
                </a:solidFill>
              </a:rPr>
              <a:t> </a:t>
            </a:r>
            <a:r>
              <a:rPr lang="en-GB" sz="1600" dirty="0" smtClean="0">
                <a:solidFill>
                  <a:schemeClr val="tx1"/>
                </a:solidFill>
              </a:rPr>
              <a:t>Many believe AI is dangerous but that government can control it.</a:t>
            </a:r>
          </a:p>
          <a:p>
            <a:pPr marL="114300" indent="-114300">
              <a:buFont typeface="Arial" pitchFamily="34" charset="0"/>
              <a:buChar char="•"/>
            </a:pPr>
            <a:r>
              <a:rPr lang="en-GB" sz="1600" dirty="0" smtClean="0">
                <a:solidFill>
                  <a:schemeClr val="tx1"/>
                </a:solidFill>
              </a:rPr>
              <a:t>People do not fear AI.</a:t>
            </a:r>
            <a:endParaRPr lang="en-GB" sz="1600" dirty="0">
              <a:solidFill>
                <a:schemeClr val="tx1"/>
              </a:solidFill>
            </a:endParaRPr>
          </a:p>
        </p:txBody>
      </p:sp>
      <p:sp>
        <p:nvSpPr>
          <p:cNvPr id="7" name="Rounded Rectangle 6"/>
          <p:cNvSpPr/>
          <p:nvPr/>
        </p:nvSpPr>
        <p:spPr>
          <a:xfrm>
            <a:off x="4191000" y="1295400"/>
            <a:ext cx="3733800" cy="2133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chemeClr val="tx1"/>
                </a:solidFill>
              </a:rPr>
              <a:t>Role in Community</a:t>
            </a:r>
          </a:p>
          <a:p>
            <a:pPr marL="114300" indent="-114300">
              <a:buFont typeface="Arial" pitchFamily="34" charset="0"/>
              <a:buChar char="•"/>
            </a:pPr>
            <a:r>
              <a:rPr lang="en-GB" sz="2000" b="1" dirty="0" smtClean="0">
                <a:solidFill>
                  <a:schemeClr val="tx1"/>
                </a:solidFill>
              </a:rPr>
              <a:t> </a:t>
            </a:r>
            <a:r>
              <a:rPr lang="en-GB" sz="1600" dirty="0" smtClean="0">
                <a:solidFill>
                  <a:schemeClr val="tx1"/>
                </a:solidFill>
              </a:rPr>
              <a:t>Healthcare workers and local governments  aim for prevention and control by educating the community through training sessions and educational brochures. </a:t>
            </a:r>
          </a:p>
        </p:txBody>
      </p:sp>
      <p:sp>
        <p:nvSpPr>
          <p:cNvPr id="8" name="Rounded Rectangle 7"/>
          <p:cNvSpPr/>
          <p:nvPr/>
        </p:nvSpPr>
        <p:spPr>
          <a:xfrm>
            <a:off x="685800" y="3886200"/>
            <a:ext cx="3657600" cy="2286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chemeClr val="tx1"/>
                </a:solidFill>
              </a:rPr>
              <a:t>Livelihood Concerns</a:t>
            </a:r>
          </a:p>
          <a:p>
            <a:pPr marL="114300" indent="-114300">
              <a:buFont typeface="Arial" pitchFamily="34" charset="0"/>
              <a:buChar char="•"/>
            </a:pPr>
            <a:r>
              <a:rPr lang="en-GB" sz="1600" dirty="0" smtClean="0">
                <a:solidFill>
                  <a:schemeClr val="tx1"/>
                </a:solidFill>
              </a:rPr>
              <a:t>Many people in rural areas have less concern about health, instead focusing on economic issues.</a:t>
            </a:r>
          </a:p>
          <a:p>
            <a:pPr marL="114300" indent="-114300">
              <a:buFont typeface="Arial" pitchFamily="34" charset="0"/>
              <a:buChar char="•"/>
            </a:pPr>
            <a:r>
              <a:rPr lang="en-GB" sz="1600" dirty="0" smtClean="0">
                <a:solidFill>
                  <a:schemeClr val="tx1"/>
                </a:solidFill>
              </a:rPr>
              <a:t>However, people will cooperate with local government and healthcare workers to prevent disease if needed. </a:t>
            </a:r>
          </a:p>
          <a:p>
            <a:pPr marL="114300" indent="-114300"/>
            <a:endParaRPr lang="en-GB" sz="2000" dirty="0">
              <a:solidFill>
                <a:schemeClr val="tx1"/>
              </a:solidFill>
            </a:endParaRPr>
          </a:p>
        </p:txBody>
      </p:sp>
      <p:sp>
        <p:nvSpPr>
          <p:cNvPr id="10" name="Rounded Rectangle 9"/>
          <p:cNvSpPr/>
          <p:nvPr/>
        </p:nvSpPr>
        <p:spPr>
          <a:xfrm>
            <a:off x="4648200" y="3810000"/>
            <a:ext cx="3505200" cy="2362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smtClean="0">
                <a:solidFill>
                  <a:schemeClr val="tx1"/>
                </a:solidFill>
              </a:rPr>
              <a:t>Community Situation</a:t>
            </a:r>
          </a:p>
          <a:p>
            <a:pPr marL="114300" indent="-114300">
              <a:buFont typeface="Arial" pitchFamily="34" charset="0"/>
              <a:buChar char="•"/>
            </a:pPr>
            <a:r>
              <a:rPr lang="en-GB" sz="2000" b="1" dirty="0" smtClean="0">
                <a:solidFill>
                  <a:schemeClr val="tx1"/>
                </a:solidFill>
              </a:rPr>
              <a:t> </a:t>
            </a:r>
            <a:r>
              <a:rPr lang="en-GB" sz="1600" dirty="0" smtClean="0">
                <a:solidFill>
                  <a:schemeClr val="tx1"/>
                </a:solidFill>
              </a:rPr>
              <a:t>Healthcare workers and local government work closely with local communities continually reinforcing messages. </a:t>
            </a:r>
          </a:p>
          <a:p>
            <a:pPr marL="114300" indent="-114300">
              <a:buFont typeface="Arial" pitchFamily="34" charset="0"/>
              <a:buChar char="•"/>
            </a:pPr>
            <a:r>
              <a:rPr lang="en-GB" sz="1600" dirty="0" smtClean="0">
                <a:solidFill>
                  <a:schemeClr val="tx1"/>
                </a:solidFill>
              </a:rPr>
              <a:t>Changes in behaviour require time.</a:t>
            </a:r>
            <a:endParaRPr lang="en-GB" sz="1600" dirty="0">
              <a:solidFill>
                <a:schemeClr val="tx1"/>
              </a:solidFill>
            </a:endParaRPr>
          </a:p>
        </p:txBody>
      </p:sp>
      <p:sp>
        <p:nvSpPr>
          <p:cNvPr id="11" name="TextBox 10"/>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Concerns of Opinion Leaders</a:t>
            </a:r>
            <a:endParaRPr lang="en-GB" dirty="0"/>
          </a:p>
        </p:txBody>
      </p:sp>
      <p:sp>
        <p:nvSpPr>
          <p:cNvPr id="3" name="Content Placeholder 2"/>
          <p:cNvSpPr>
            <a:spLocks noGrp="1"/>
          </p:cNvSpPr>
          <p:nvPr>
            <p:ph idx="1"/>
          </p:nvPr>
        </p:nvSpPr>
        <p:spPr>
          <a:xfrm>
            <a:off x="3048000" y="1143000"/>
            <a:ext cx="5638800" cy="4983165"/>
          </a:xfrm>
        </p:spPr>
        <p:txBody>
          <a:bodyPr>
            <a:normAutofit fontScale="92500" lnSpcReduction="20000"/>
          </a:bodyPr>
          <a:lstStyle/>
          <a:p>
            <a:pPr algn="just"/>
            <a:r>
              <a:rPr lang="en-US" sz="2000" dirty="0" smtClean="0"/>
              <a:t>Opinion leaders believe heart disease is the major concern because it cannot be cured. </a:t>
            </a:r>
          </a:p>
          <a:p>
            <a:pPr algn="just">
              <a:buNone/>
            </a:pPr>
            <a:endParaRPr lang="en-US" sz="2000" dirty="0" smtClean="0"/>
          </a:p>
          <a:p>
            <a:pPr algn="just"/>
            <a:r>
              <a:rPr lang="en-US" sz="2000" dirty="0" smtClean="0"/>
              <a:t>The second major concern is diabetes, which, like heart disease,  is becoming more prevalent.</a:t>
            </a:r>
          </a:p>
          <a:p>
            <a:pPr algn="just">
              <a:buNone/>
            </a:pPr>
            <a:r>
              <a:rPr lang="en-US" sz="2000" dirty="0" smtClean="0"/>
              <a:t> </a:t>
            </a:r>
          </a:p>
          <a:p>
            <a:pPr algn="just"/>
            <a:r>
              <a:rPr lang="en-US" sz="2000" dirty="0" smtClean="0"/>
              <a:t>Dengue fever is of concern because it occurs regularly in rural areas during the rainy season.</a:t>
            </a:r>
          </a:p>
          <a:p>
            <a:pPr algn="just">
              <a:buNone/>
            </a:pPr>
            <a:endParaRPr lang="en-US" sz="2000" dirty="0" smtClean="0"/>
          </a:p>
          <a:p>
            <a:pPr algn="just"/>
            <a:r>
              <a:rPr lang="en-US" sz="2000" dirty="0" smtClean="0"/>
              <a:t>People in Muang district often have diarrhea. </a:t>
            </a:r>
          </a:p>
          <a:p>
            <a:pPr algn="just">
              <a:buNone/>
            </a:pPr>
            <a:r>
              <a:rPr lang="en-US" sz="2000" dirty="0" smtClean="0"/>
              <a:t> </a:t>
            </a:r>
          </a:p>
          <a:p>
            <a:pPr algn="just"/>
            <a:r>
              <a:rPr lang="en-US" sz="2000" dirty="0" smtClean="0"/>
              <a:t>Malaria is a serious disease in Mukdahan especially in and near forest areas. </a:t>
            </a:r>
          </a:p>
          <a:p>
            <a:pPr algn="just">
              <a:buNone/>
            </a:pPr>
            <a:endParaRPr lang="en-US" sz="2000" dirty="0" smtClean="0"/>
          </a:p>
          <a:p>
            <a:pPr algn="just"/>
            <a:r>
              <a:rPr lang="en-US" sz="2000" dirty="0" smtClean="0"/>
              <a:t>Opinion leaders point out that while these diseases are concerning, most people carry on as normal and do not worry about how to prevent them.</a:t>
            </a:r>
          </a:p>
        </p:txBody>
      </p:sp>
      <p:sp>
        <p:nvSpPr>
          <p:cNvPr id="4" name="Rounded Rectangle 3"/>
          <p:cNvSpPr/>
          <p:nvPr/>
        </p:nvSpPr>
        <p:spPr>
          <a:xfrm>
            <a:off x="609600" y="1295400"/>
            <a:ext cx="1905000" cy="762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 1 </a:t>
            </a:r>
          </a:p>
          <a:p>
            <a:pPr algn="ctr"/>
            <a:r>
              <a:rPr lang="en-GB" dirty="0" smtClean="0"/>
              <a:t>Heart disease</a:t>
            </a:r>
            <a:endParaRPr lang="en-GB" dirty="0"/>
          </a:p>
        </p:txBody>
      </p:sp>
      <p:sp>
        <p:nvSpPr>
          <p:cNvPr id="5" name="Rounded Rectangle 4"/>
          <p:cNvSpPr/>
          <p:nvPr/>
        </p:nvSpPr>
        <p:spPr>
          <a:xfrm>
            <a:off x="609600" y="2305050"/>
            <a:ext cx="1905000" cy="762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 2 </a:t>
            </a:r>
          </a:p>
          <a:p>
            <a:pPr algn="ctr"/>
            <a:r>
              <a:rPr lang="en-GB" dirty="0" smtClean="0">
                <a:solidFill>
                  <a:schemeClr val="tx1"/>
                </a:solidFill>
              </a:rPr>
              <a:t>Diabetes</a:t>
            </a:r>
            <a:endParaRPr lang="en-GB" dirty="0">
              <a:solidFill>
                <a:schemeClr val="tx1"/>
              </a:solidFill>
            </a:endParaRPr>
          </a:p>
        </p:txBody>
      </p:sp>
      <p:sp>
        <p:nvSpPr>
          <p:cNvPr id="7" name="Rounded Rectangle 6"/>
          <p:cNvSpPr/>
          <p:nvPr/>
        </p:nvSpPr>
        <p:spPr>
          <a:xfrm>
            <a:off x="609600" y="5334000"/>
            <a:ext cx="1905000" cy="762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 5 </a:t>
            </a:r>
          </a:p>
          <a:p>
            <a:pPr algn="ctr"/>
            <a:r>
              <a:rPr lang="en-GB" dirty="0" smtClean="0">
                <a:solidFill>
                  <a:schemeClr val="tx1"/>
                </a:solidFill>
              </a:rPr>
              <a:t>Malaria</a:t>
            </a:r>
            <a:endParaRPr lang="en-GB" dirty="0">
              <a:solidFill>
                <a:schemeClr val="tx1"/>
              </a:solidFill>
            </a:endParaRPr>
          </a:p>
        </p:txBody>
      </p:sp>
      <p:sp>
        <p:nvSpPr>
          <p:cNvPr id="8" name="Rounded Rectangle 7"/>
          <p:cNvSpPr/>
          <p:nvPr/>
        </p:nvSpPr>
        <p:spPr>
          <a:xfrm>
            <a:off x="609600" y="4324350"/>
            <a:ext cx="1905000"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 4 </a:t>
            </a:r>
          </a:p>
          <a:p>
            <a:pPr algn="ctr"/>
            <a:r>
              <a:rPr lang="en-GB" dirty="0" err="1" smtClean="0">
                <a:solidFill>
                  <a:schemeClr val="tx1"/>
                </a:solidFill>
              </a:rPr>
              <a:t>Diarrhea</a:t>
            </a:r>
            <a:endParaRPr lang="en-GB" dirty="0">
              <a:solidFill>
                <a:schemeClr val="tx1"/>
              </a:solidFill>
            </a:endParaRPr>
          </a:p>
        </p:txBody>
      </p:sp>
      <p:sp>
        <p:nvSpPr>
          <p:cNvPr id="9" name="Rounded Rectangle 8"/>
          <p:cNvSpPr/>
          <p:nvPr/>
        </p:nvSpPr>
        <p:spPr>
          <a:xfrm>
            <a:off x="609600" y="3314700"/>
            <a:ext cx="1905000" cy="762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No. 3 </a:t>
            </a:r>
          </a:p>
          <a:p>
            <a:pPr algn="ctr"/>
            <a:r>
              <a:rPr lang="en-GB" dirty="0" smtClean="0">
                <a:solidFill>
                  <a:schemeClr val="tx1"/>
                </a:solidFill>
              </a:rPr>
              <a:t>Dengue fever</a:t>
            </a:r>
            <a:endParaRPr lang="en-GB" dirty="0">
              <a:solidFill>
                <a:schemeClr val="tx1"/>
              </a:solidFill>
            </a:endParaRPr>
          </a:p>
        </p:txBody>
      </p:sp>
      <p:sp>
        <p:nvSpPr>
          <p:cNvPr id="10" name="TextBox 9"/>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715962"/>
          </a:xfrm>
        </p:spPr>
        <p:txBody>
          <a:bodyPr>
            <a:normAutofit/>
          </a:bodyPr>
          <a:lstStyle/>
          <a:p>
            <a:r>
              <a:rPr lang="en-GB" dirty="0" smtClean="0"/>
              <a:t>Relationship of AI to other Major Concerns</a:t>
            </a:r>
            <a:endParaRPr lang="en-GB" dirty="0"/>
          </a:p>
        </p:txBody>
      </p:sp>
      <p:sp>
        <p:nvSpPr>
          <p:cNvPr id="3" name="Content Placeholder 2"/>
          <p:cNvSpPr>
            <a:spLocks noGrp="1"/>
          </p:cNvSpPr>
          <p:nvPr>
            <p:ph idx="1"/>
          </p:nvPr>
        </p:nvSpPr>
        <p:spPr>
          <a:xfrm>
            <a:off x="4191000" y="1066800"/>
            <a:ext cx="4495800" cy="5257800"/>
          </a:xfrm>
        </p:spPr>
        <p:txBody>
          <a:bodyPr>
            <a:noAutofit/>
          </a:bodyPr>
          <a:lstStyle/>
          <a:p>
            <a:pPr algn="just"/>
            <a:r>
              <a:rPr lang="en-US" sz="1600" dirty="0" smtClean="0"/>
              <a:t>Most opinion leaders are concerned with economic livelihood. Only when people become more wealthy do they become more concerned about their health. People with less money are more concerned about their work.  </a:t>
            </a:r>
          </a:p>
          <a:p>
            <a:pPr algn="just"/>
            <a:r>
              <a:rPr lang="en-US" sz="1600" dirty="0" smtClean="0"/>
              <a:t>Education for children is ranked higher than health. </a:t>
            </a:r>
          </a:p>
          <a:p>
            <a:pPr algn="just"/>
            <a:r>
              <a:rPr lang="en-US" sz="1600" dirty="0" smtClean="0"/>
              <a:t>Those concerned about health will follow the advice of local government and healthcare workers. If they are sick they worry about missing work and paying for treatment. If children are sick they cannot go to school. </a:t>
            </a:r>
          </a:p>
          <a:p>
            <a:pPr algn="just"/>
            <a:r>
              <a:rPr lang="en-US" sz="1600" dirty="0" smtClean="0"/>
              <a:t>Seeking health care to treat disease is far more common than disease prevention. </a:t>
            </a:r>
          </a:p>
          <a:p>
            <a:pPr algn="just"/>
            <a:r>
              <a:rPr lang="en-US" sz="1600" dirty="0" smtClean="0"/>
              <a:t>AI does not have a high priority compared to other diseases. Most do not fear AI because they believe it is not easily transmitted. They are more afraid of rabies. </a:t>
            </a:r>
          </a:p>
          <a:p>
            <a:pPr algn="just">
              <a:buNone/>
            </a:pPr>
            <a:endParaRPr lang="en-US" sz="1400" dirty="0" smtClean="0"/>
          </a:p>
        </p:txBody>
      </p:sp>
      <p:sp>
        <p:nvSpPr>
          <p:cNvPr id="10" name="TextBox 9"/>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
        <p:nvSpPr>
          <p:cNvPr id="12" name="Oval 11"/>
          <p:cNvSpPr/>
          <p:nvPr/>
        </p:nvSpPr>
        <p:spPr>
          <a:xfrm>
            <a:off x="1295400" y="1066800"/>
            <a:ext cx="1676400" cy="1676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tx1"/>
                </a:solidFill>
              </a:rPr>
              <a:t>Economic</a:t>
            </a:r>
            <a:endParaRPr lang="en-US" b="1" dirty="0">
              <a:solidFill>
                <a:schemeClr val="tx1"/>
              </a:solidFill>
            </a:endParaRPr>
          </a:p>
        </p:txBody>
      </p:sp>
      <p:sp>
        <p:nvSpPr>
          <p:cNvPr id="18" name="Oval 17"/>
          <p:cNvSpPr/>
          <p:nvPr/>
        </p:nvSpPr>
        <p:spPr>
          <a:xfrm>
            <a:off x="762000" y="2209800"/>
            <a:ext cx="1676400" cy="1676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tx1"/>
                </a:solidFill>
              </a:rPr>
              <a:t>Education</a:t>
            </a:r>
            <a:endParaRPr lang="en-US" b="1" dirty="0">
              <a:solidFill>
                <a:schemeClr val="tx1"/>
              </a:solidFill>
            </a:endParaRPr>
          </a:p>
        </p:txBody>
      </p:sp>
      <p:sp>
        <p:nvSpPr>
          <p:cNvPr id="19" name="Oval 18"/>
          <p:cNvSpPr/>
          <p:nvPr/>
        </p:nvSpPr>
        <p:spPr>
          <a:xfrm>
            <a:off x="1219200" y="4267200"/>
            <a:ext cx="1828800" cy="17526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tx1"/>
                </a:solidFill>
              </a:rPr>
              <a:t>Social</a:t>
            </a:r>
            <a:endParaRPr lang="en-US" b="1" dirty="0">
              <a:solidFill>
                <a:schemeClr val="tx1"/>
              </a:solidFill>
            </a:endParaRPr>
          </a:p>
        </p:txBody>
      </p:sp>
      <p:sp>
        <p:nvSpPr>
          <p:cNvPr id="20" name="Oval 19"/>
          <p:cNvSpPr/>
          <p:nvPr/>
        </p:nvSpPr>
        <p:spPr>
          <a:xfrm>
            <a:off x="2133600" y="2819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chemeClr val="tx1"/>
                </a:solidFill>
              </a:rPr>
              <a:t>Health</a:t>
            </a:r>
            <a:endParaRPr lang="en-US" b="1" dirty="0">
              <a:solidFill>
                <a:schemeClr val="tx1"/>
              </a:solidFill>
            </a:endParaRPr>
          </a:p>
        </p:txBody>
      </p:sp>
      <p:sp>
        <p:nvSpPr>
          <p:cNvPr id="21" name="Oval 20"/>
          <p:cNvSpPr/>
          <p:nvPr/>
        </p:nvSpPr>
        <p:spPr>
          <a:xfrm>
            <a:off x="2667000" y="3962400"/>
            <a:ext cx="5334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AI</a:t>
            </a:r>
            <a:endParaRPr lang="en-US" sz="1600" b="1" dirty="0">
              <a:solidFill>
                <a:schemeClr val="tx1"/>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Belief Model (HBM)</a:t>
            </a:r>
            <a:endParaRPr lang="en-GB" dirty="0"/>
          </a:p>
        </p:txBody>
      </p:sp>
      <p:sp>
        <p:nvSpPr>
          <p:cNvPr id="3" name="Content Placeholder 2"/>
          <p:cNvSpPr>
            <a:spLocks noGrp="1"/>
          </p:cNvSpPr>
          <p:nvPr>
            <p:ph idx="1"/>
          </p:nvPr>
        </p:nvSpPr>
        <p:spPr>
          <a:xfrm>
            <a:off x="3200400" y="1981200"/>
            <a:ext cx="5334000" cy="3840163"/>
          </a:xfrm>
        </p:spPr>
        <p:txBody>
          <a:bodyPr>
            <a:noAutofit/>
          </a:bodyPr>
          <a:lstStyle/>
          <a:p>
            <a:pPr marL="344488" indent="-344488" algn="just">
              <a:spcBef>
                <a:spcPct val="0"/>
              </a:spcBef>
              <a:spcAft>
                <a:spcPct val="25000"/>
              </a:spcAft>
            </a:pPr>
            <a:r>
              <a:rPr lang="en-US" sz="2000" dirty="0" smtClean="0"/>
              <a:t>Opinion leaders are at the 4th level of the HBM- </a:t>
            </a:r>
            <a:r>
              <a:rPr lang="en-US" sz="2000" b="1" dirty="0" smtClean="0"/>
              <a:t>Able to take recommended actions. </a:t>
            </a:r>
          </a:p>
          <a:p>
            <a:pPr marL="622300" lvl="1" indent="-344488" algn="just">
              <a:spcBef>
                <a:spcPct val="0"/>
              </a:spcBef>
              <a:spcAft>
                <a:spcPct val="25000"/>
              </a:spcAft>
              <a:buFont typeface="Arial" pitchFamily="34" charset="0"/>
              <a:buChar char="•"/>
            </a:pPr>
            <a:r>
              <a:rPr lang="en-US" dirty="0" smtClean="0"/>
              <a:t>They are experienced and knowledgeable.  </a:t>
            </a:r>
          </a:p>
          <a:p>
            <a:pPr marL="622300" lvl="1" indent="-344488" algn="just">
              <a:spcBef>
                <a:spcPct val="0"/>
              </a:spcBef>
              <a:spcAft>
                <a:spcPct val="25000"/>
              </a:spcAft>
              <a:buFont typeface="Arial" pitchFamily="34" charset="0"/>
              <a:buChar char="•"/>
            </a:pPr>
            <a:r>
              <a:rPr lang="en-US" dirty="0" smtClean="0"/>
              <a:t>One potential risk is the lack of urgency about AI.</a:t>
            </a:r>
            <a:endParaRPr lang="en-US" sz="1200" dirty="0" smtClean="0"/>
          </a:p>
        </p:txBody>
      </p:sp>
      <p:sp>
        <p:nvSpPr>
          <p:cNvPr id="4" name="Rounded Rectangle 3"/>
          <p:cNvSpPr/>
          <p:nvPr/>
        </p:nvSpPr>
        <p:spPr>
          <a:xfrm>
            <a:off x="609600" y="22860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AI is believed to be a threat</a:t>
            </a:r>
            <a:endParaRPr lang="en-GB" sz="1400" dirty="0"/>
          </a:p>
        </p:txBody>
      </p:sp>
      <p:sp>
        <p:nvSpPr>
          <p:cNvPr id="9" name="Rounded Rectangle 8"/>
          <p:cNvSpPr/>
          <p:nvPr/>
        </p:nvSpPr>
        <p:spPr>
          <a:xfrm>
            <a:off x="609600" y="33274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Believe that AI can be avoided</a:t>
            </a:r>
            <a:endParaRPr lang="en-GB" sz="1400" dirty="0"/>
          </a:p>
        </p:txBody>
      </p:sp>
      <p:sp>
        <p:nvSpPr>
          <p:cNvPr id="10" name="Rounded Rectangle 9"/>
          <p:cNvSpPr/>
          <p:nvPr/>
        </p:nvSpPr>
        <p:spPr>
          <a:xfrm>
            <a:off x="609600" y="43688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Recommended actions are effective</a:t>
            </a:r>
            <a:endParaRPr lang="en-GB" sz="1400" dirty="0"/>
          </a:p>
        </p:txBody>
      </p:sp>
      <p:sp>
        <p:nvSpPr>
          <p:cNvPr id="11" name="Rounded Rectangle 10"/>
          <p:cNvSpPr/>
          <p:nvPr/>
        </p:nvSpPr>
        <p:spPr>
          <a:xfrm>
            <a:off x="609600" y="5410200"/>
            <a:ext cx="21336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Ability to take recommended actions</a:t>
            </a:r>
            <a:endParaRPr lang="en-GB" sz="1400" dirty="0"/>
          </a:p>
        </p:txBody>
      </p:sp>
      <p:sp>
        <p:nvSpPr>
          <p:cNvPr id="17" name="Right Arrow 16"/>
          <p:cNvSpPr/>
          <p:nvPr/>
        </p:nvSpPr>
        <p:spPr>
          <a:xfrm>
            <a:off x="2933700" y="55149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No</a:t>
            </a:r>
            <a:endParaRPr lang="en-GB" sz="1000" b="1" dirty="0">
              <a:solidFill>
                <a:srgbClr val="FF0000"/>
              </a:solidFill>
            </a:endParaRPr>
          </a:p>
        </p:txBody>
      </p:sp>
      <p:sp>
        <p:nvSpPr>
          <p:cNvPr id="18" name="Down Arrow 17"/>
          <p:cNvSpPr/>
          <p:nvPr/>
        </p:nvSpPr>
        <p:spPr>
          <a:xfrm>
            <a:off x="1219200" y="29591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Yes</a:t>
            </a:r>
            <a:endParaRPr lang="en-GB" sz="1000" b="1" dirty="0">
              <a:solidFill>
                <a:srgbClr val="FF0000"/>
              </a:solidFill>
            </a:endParaRPr>
          </a:p>
        </p:txBody>
      </p:sp>
      <p:sp>
        <p:nvSpPr>
          <p:cNvPr id="19" name="Down Arrow 18"/>
          <p:cNvSpPr/>
          <p:nvPr/>
        </p:nvSpPr>
        <p:spPr>
          <a:xfrm>
            <a:off x="1219200" y="40005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Yes</a:t>
            </a:r>
            <a:endParaRPr lang="en-GB" sz="1000" b="1" dirty="0">
              <a:solidFill>
                <a:srgbClr val="FF0000"/>
              </a:solidFill>
            </a:endParaRPr>
          </a:p>
        </p:txBody>
      </p:sp>
      <p:sp>
        <p:nvSpPr>
          <p:cNvPr id="20" name="Down Arrow 19"/>
          <p:cNvSpPr/>
          <p:nvPr/>
        </p:nvSpPr>
        <p:spPr>
          <a:xfrm>
            <a:off x="1219200" y="5041900"/>
            <a:ext cx="914400" cy="3048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rgbClr val="FF0000"/>
                </a:solidFill>
              </a:rPr>
              <a:t>Yes</a:t>
            </a:r>
            <a:endParaRPr lang="en-GB" sz="1000" b="1" dirty="0">
              <a:solidFill>
                <a:srgbClr val="FF0000"/>
              </a:solidFill>
            </a:endParaRPr>
          </a:p>
        </p:txBody>
      </p:sp>
      <p:sp>
        <p:nvSpPr>
          <p:cNvPr id="24" name="Rounded Rectangle 23"/>
          <p:cNvSpPr/>
          <p:nvPr/>
        </p:nvSpPr>
        <p:spPr>
          <a:xfrm>
            <a:off x="3543300" y="5410200"/>
            <a:ext cx="2133600" cy="6096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Financial or other barriers in place</a:t>
            </a:r>
            <a:endParaRPr lang="en-GB" sz="1400" dirty="0"/>
          </a:p>
        </p:txBody>
      </p:sp>
      <p:sp>
        <p:nvSpPr>
          <p:cNvPr id="28" name="Right Arrow 27"/>
          <p:cNvSpPr/>
          <p:nvPr/>
        </p:nvSpPr>
        <p:spPr>
          <a:xfrm>
            <a:off x="5829300" y="5514975"/>
            <a:ext cx="495300" cy="4000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rgbClr val="FF0000"/>
              </a:solidFill>
            </a:endParaRPr>
          </a:p>
        </p:txBody>
      </p:sp>
      <p:sp>
        <p:nvSpPr>
          <p:cNvPr id="32" name="Rounded Rectangle 31"/>
          <p:cNvSpPr/>
          <p:nvPr/>
        </p:nvSpPr>
        <p:spPr>
          <a:xfrm>
            <a:off x="6438900" y="5410200"/>
            <a:ext cx="2133600" cy="609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May need physical support/assistance to overcome these</a:t>
            </a:r>
            <a:endParaRPr lang="en-GB" sz="1200" dirty="0"/>
          </a:p>
        </p:txBody>
      </p:sp>
      <p:sp>
        <p:nvSpPr>
          <p:cNvPr id="33" name="TextBox 32"/>
          <p:cNvSpPr txBox="1"/>
          <p:nvPr/>
        </p:nvSpPr>
        <p:spPr>
          <a:xfrm>
            <a:off x="1350830" y="1905000"/>
            <a:ext cx="651140" cy="369332"/>
          </a:xfrm>
          <a:prstGeom prst="rect">
            <a:avLst/>
          </a:prstGeom>
          <a:noFill/>
        </p:spPr>
        <p:txBody>
          <a:bodyPr wrap="none" rtlCol="0">
            <a:spAutoFit/>
          </a:bodyPr>
          <a:lstStyle/>
          <a:p>
            <a:r>
              <a:rPr lang="en-GB" u="sng" dirty="0" smtClean="0"/>
              <a:t>HBM</a:t>
            </a:r>
            <a:endParaRPr lang="en-GB" u="sng" dirty="0"/>
          </a:p>
        </p:txBody>
      </p:sp>
      <p:sp>
        <p:nvSpPr>
          <p:cNvPr id="36" name="TextBox 35"/>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
        <p:nvSpPr>
          <p:cNvPr id="37" name="TextBox 36"/>
          <p:cNvSpPr txBox="1"/>
          <p:nvPr/>
        </p:nvSpPr>
        <p:spPr>
          <a:xfrm>
            <a:off x="2195576" y="2954216"/>
            <a:ext cx="755720" cy="307777"/>
          </a:xfrm>
          <a:prstGeom prst="rect">
            <a:avLst/>
          </a:prstGeom>
          <a:noFill/>
        </p:spPr>
        <p:txBody>
          <a:bodyPr wrap="none" rtlCol="0">
            <a:spAutoFit/>
          </a:bodyPr>
          <a:lstStyle/>
          <a:p>
            <a:r>
              <a:rPr lang="en-GB" sz="1400" u="sng" dirty="0" smtClean="0"/>
              <a:t>Triggers</a:t>
            </a:r>
            <a:endParaRPr lang="en-GB" u="sng" dirty="0"/>
          </a:p>
        </p:txBody>
      </p:sp>
      <p:sp>
        <p:nvSpPr>
          <p:cNvPr id="38" name="TextBox 37"/>
          <p:cNvSpPr txBox="1"/>
          <p:nvPr/>
        </p:nvSpPr>
        <p:spPr>
          <a:xfrm>
            <a:off x="2195576" y="3993176"/>
            <a:ext cx="755720" cy="307777"/>
          </a:xfrm>
          <a:prstGeom prst="rect">
            <a:avLst/>
          </a:prstGeom>
          <a:noFill/>
        </p:spPr>
        <p:txBody>
          <a:bodyPr wrap="none" rtlCol="0">
            <a:spAutoFit/>
          </a:bodyPr>
          <a:lstStyle/>
          <a:p>
            <a:r>
              <a:rPr lang="en-GB" sz="1400" u="sng" dirty="0" smtClean="0"/>
              <a:t>Triggers</a:t>
            </a:r>
            <a:endParaRPr lang="en-GB" u="sng" dirty="0"/>
          </a:p>
        </p:txBody>
      </p:sp>
      <p:sp>
        <p:nvSpPr>
          <p:cNvPr id="39" name="TextBox 38"/>
          <p:cNvSpPr txBox="1"/>
          <p:nvPr/>
        </p:nvSpPr>
        <p:spPr>
          <a:xfrm>
            <a:off x="2195576" y="5032136"/>
            <a:ext cx="755720" cy="307777"/>
          </a:xfrm>
          <a:prstGeom prst="rect">
            <a:avLst/>
          </a:prstGeom>
          <a:noFill/>
        </p:spPr>
        <p:txBody>
          <a:bodyPr wrap="none" rtlCol="0">
            <a:spAutoFit/>
          </a:bodyPr>
          <a:lstStyle/>
          <a:p>
            <a:r>
              <a:rPr lang="en-GB" sz="1400" u="sng" dirty="0" smtClean="0"/>
              <a:t>Triggers</a:t>
            </a:r>
            <a:endParaRPr lang="en-GB" u="sng"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AI Outbreaks</a:t>
            </a:r>
            <a:endParaRPr lang="en-GB" dirty="0"/>
          </a:p>
        </p:txBody>
      </p:sp>
      <p:sp>
        <p:nvSpPr>
          <p:cNvPr id="6" name="TextBox 5"/>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
        <p:nvSpPr>
          <p:cNvPr id="11" name="Rounded Rectangle 10"/>
          <p:cNvSpPr/>
          <p:nvPr/>
        </p:nvSpPr>
        <p:spPr>
          <a:xfrm>
            <a:off x="304800" y="1219200"/>
            <a:ext cx="3733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2004</a:t>
            </a:r>
            <a:endParaRPr lang="en-GB" sz="2800" dirty="0"/>
          </a:p>
        </p:txBody>
      </p:sp>
      <p:sp>
        <p:nvSpPr>
          <p:cNvPr id="12" name="Rounded Rectangle 11"/>
          <p:cNvSpPr/>
          <p:nvPr/>
        </p:nvSpPr>
        <p:spPr>
          <a:xfrm>
            <a:off x="5181600" y="1143000"/>
            <a:ext cx="3657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2007</a:t>
            </a:r>
            <a:endParaRPr lang="en-GB" sz="2800" dirty="0"/>
          </a:p>
        </p:txBody>
      </p:sp>
      <p:sp>
        <p:nvSpPr>
          <p:cNvPr id="13" name="Content Placeholder 2"/>
          <p:cNvSpPr txBox="1">
            <a:spLocks/>
          </p:cNvSpPr>
          <p:nvPr/>
        </p:nvSpPr>
        <p:spPr>
          <a:xfrm>
            <a:off x="5181600" y="1752600"/>
            <a:ext cx="3657600" cy="4267200"/>
          </a:xfrm>
          <a:prstGeom prst="rect">
            <a:avLst/>
          </a:prstGeom>
          <a:ln>
            <a:solidFill>
              <a:schemeClr val="tx1"/>
            </a:solidFill>
          </a:ln>
        </p:spPr>
        <p:txBody>
          <a:bodyPr vert="horz" lIns="91440" tIns="45720" rIns="91440" bIns="45720" rtlCol="0">
            <a:normAutofit/>
          </a:bodyPr>
          <a:lstStyle/>
          <a:p>
            <a:pPr marL="465138" lvl="0" indent="-465138">
              <a:spcBef>
                <a:spcPct val="20000"/>
              </a:spcBef>
              <a:buClr>
                <a:srgbClr val="C00000"/>
              </a:buClr>
              <a:buSzPct val="90000"/>
              <a:buFont typeface="Wingdings 3" pitchFamily="18" charset="2"/>
              <a:buChar char=""/>
            </a:pPr>
            <a:r>
              <a:rPr lang="en-US" dirty="0" smtClean="0"/>
              <a:t>This was the second occurrence in the Muang district. </a:t>
            </a:r>
          </a:p>
          <a:p>
            <a:pPr marL="465138" lvl="0" indent="-465138">
              <a:spcBef>
                <a:spcPct val="20000"/>
              </a:spcBef>
              <a:buClr>
                <a:srgbClr val="C00000"/>
              </a:buClr>
              <a:buSzPct val="90000"/>
            </a:pPr>
            <a:endParaRPr lang="en-US" sz="1100" dirty="0" smtClean="0"/>
          </a:p>
          <a:p>
            <a:pPr marL="465138" lvl="0" indent="-465138">
              <a:spcBef>
                <a:spcPct val="20000"/>
              </a:spcBef>
              <a:buClr>
                <a:srgbClr val="C00000"/>
              </a:buClr>
              <a:buSzPct val="90000"/>
              <a:buFont typeface="Wingdings 3" pitchFamily="18" charset="2"/>
              <a:buChar char=""/>
            </a:pPr>
            <a:r>
              <a:rPr lang="en-US" dirty="0" smtClean="0"/>
              <a:t>Occurred in the Training Center for Career Development, which trains people in poultry farming. </a:t>
            </a:r>
          </a:p>
          <a:p>
            <a:pPr marL="465138" lvl="0" indent="-465138">
              <a:spcBef>
                <a:spcPct val="20000"/>
              </a:spcBef>
              <a:buClr>
                <a:srgbClr val="C00000"/>
              </a:buClr>
              <a:buSzPct val="90000"/>
            </a:pPr>
            <a:endParaRPr lang="en-US" sz="1100" dirty="0" smtClean="0"/>
          </a:p>
          <a:p>
            <a:pPr marL="465138" lvl="0" indent="-465138">
              <a:spcBef>
                <a:spcPct val="20000"/>
              </a:spcBef>
              <a:buClr>
                <a:srgbClr val="C00000"/>
              </a:buClr>
              <a:buSzPct val="90000"/>
              <a:buFont typeface="Wingdings 3" pitchFamily="18" charset="2"/>
              <a:buChar char=""/>
            </a:pPr>
            <a:r>
              <a:rPr lang="en-US" dirty="0" smtClean="0"/>
              <a:t>The center has since stopped its activities and the compound has instead become a holiday resort. </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Content Placeholder 2"/>
          <p:cNvSpPr txBox="1">
            <a:spLocks/>
          </p:cNvSpPr>
          <p:nvPr/>
        </p:nvSpPr>
        <p:spPr>
          <a:xfrm>
            <a:off x="304800" y="1828800"/>
            <a:ext cx="3733800" cy="4191000"/>
          </a:xfrm>
          <a:prstGeom prst="rect">
            <a:avLst/>
          </a:prstGeom>
          <a:ln>
            <a:solidFill>
              <a:schemeClr val="tx1"/>
            </a:solidFill>
          </a:ln>
        </p:spPr>
        <p:txBody>
          <a:bodyPr vert="horz" lIns="91440" tIns="45720" rIns="91440" bIns="45720" rtlCol="0">
            <a:normAutofit/>
          </a:bodyPr>
          <a:lstStyle/>
          <a:p>
            <a:pPr marL="465138" lvl="0" indent="-465138">
              <a:spcBef>
                <a:spcPct val="20000"/>
              </a:spcBef>
              <a:buClr>
                <a:srgbClr val="C00000"/>
              </a:buClr>
              <a:buSzPct val="90000"/>
              <a:buFont typeface="Wingdings 3" pitchFamily="18" charset="2"/>
              <a:buChar char=""/>
            </a:pPr>
            <a:r>
              <a:rPr lang="en-US" dirty="0" smtClean="0"/>
              <a:t>First outbreak occurred in the Mukdahan area.</a:t>
            </a:r>
          </a:p>
          <a:p>
            <a:pPr marL="465138" lvl="0" indent="-465138">
              <a:spcBef>
                <a:spcPct val="20000"/>
              </a:spcBef>
              <a:buClr>
                <a:srgbClr val="C00000"/>
              </a:buClr>
              <a:buSzPct val="90000"/>
              <a:buFont typeface="Wingdings 3" pitchFamily="18" charset="2"/>
              <a:buChar char=""/>
            </a:pPr>
            <a:r>
              <a:rPr lang="en-US" dirty="0" smtClean="0"/>
              <a:t>Cock fighting on a small farm near the market in the Muang district.</a:t>
            </a:r>
          </a:p>
          <a:p>
            <a:pPr marL="465138" lvl="0" indent="-465138">
              <a:spcBef>
                <a:spcPct val="20000"/>
              </a:spcBef>
              <a:buClr>
                <a:srgbClr val="C00000"/>
              </a:buClr>
              <a:buSzPct val="90000"/>
              <a:buFont typeface="Wingdings 3" pitchFamily="18" charset="2"/>
              <a:buChar char=""/>
            </a:pPr>
            <a:r>
              <a:rPr lang="en-US" dirty="0" smtClean="0"/>
              <a:t>Investigation by The Livestock Department revealed that the farmer fed the fighting cocks chicken scraps, left over from the market.</a:t>
            </a:r>
          </a:p>
          <a:p>
            <a:pPr marL="465138" lvl="0" indent="-465138">
              <a:spcBef>
                <a:spcPct val="20000"/>
              </a:spcBef>
              <a:buClr>
                <a:srgbClr val="C00000"/>
              </a:buClr>
              <a:buSzPct val="90000"/>
              <a:buFont typeface="Wingdings 3" pitchFamily="18" charset="2"/>
              <a:buChar char=""/>
            </a:pPr>
            <a:r>
              <a:rPr lang="en-US" dirty="0" smtClean="0"/>
              <a:t>Few poultry (10 – 20) were infected.</a:t>
            </a:r>
          </a:p>
          <a:p>
            <a:pPr marL="465138" lvl="0" indent="-465138">
              <a:spcBef>
                <a:spcPct val="20000"/>
              </a:spcBef>
              <a:buClr>
                <a:srgbClr val="C00000"/>
              </a:buClr>
              <a:buSzPct val="90000"/>
              <a:buFont typeface="Wingdings 3" pitchFamily="18" charset="2"/>
              <a:buChar char=""/>
            </a:pPr>
            <a:r>
              <a:rPr lang="en-US" dirty="0" smtClean="0"/>
              <a:t>The farm has since closed down. </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Opinion Leaders’ Perceptions About AI</a:t>
            </a:r>
            <a:endParaRPr lang="en-GB" dirty="0"/>
          </a:p>
        </p:txBody>
      </p:sp>
      <p:sp>
        <p:nvSpPr>
          <p:cNvPr id="6" name="TextBox 5"/>
          <p:cNvSpPr txBox="1"/>
          <p:nvPr/>
        </p:nvSpPr>
        <p:spPr>
          <a:xfrm>
            <a:off x="7483462" y="6324600"/>
            <a:ext cx="1394356" cy="307777"/>
          </a:xfrm>
          <a:prstGeom prst="rect">
            <a:avLst/>
          </a:prstGeom>
          <a:noFill/>
        </p:spPr>
        <p:txBody>
          <a:bodyPr wrap="none" rtlCol="0">
            <a:spAutoFit/>
          </a:bodyPr>
          <a:lstStyle/>
          <a:p>
            <a:pPr algn="r"/>
            <a:r>
              <a:rPr lang="en-GB" sz="1400" b="1" dirty="0" smtClean="0">
                <a:solidFill>
                  <a:schemeClr val="tx1">
                    <a:lumMod val="50000"/>
                    <a:lumOff val="50000"/>
                  </a:schemeClr>
                </a:solidFill>
              </a:rPr>
              <a:t>Opinion Leaders</a:t>
            </a:r>
            <a:endParaRPr lang="en-GB" sz="1400" b="1" dirty="0">
              <a:solidFill>
                <a:schemeClr val="tx1">
                  <a:lumMod val="50000"/>
                  <a:lumOff val="50000"/>
                </a:schemeClr>
              </a:solidFill>
            </a:endParaRPr>
          </a:p>
        </p:txBody>
      </p:sp>
      <p:sp>
        <p:nvSpPr>
          <p:cNvPr id="8" name="TextBox 7"/>
          <p:cNvSpPr txBox="1"/>
          <p:nvPr/>
        </p:nvSpPr>
        <p:spPr>
          <a:xfrm>
            <a:off x="762000" y="990600"/>
            <a:ext cx="3200400" cy="400110"/>
          </a:xfrm>
          <a:prstGeom prst="rect">
            <a:avLst/>
          </a:prstGeom>
          <a:noFill/>
        </p:spPr>
        <p:txBody>
          <a:bodyPr wrap="square" rtlCol="0">
            <a:spAutoFit/>
          </a:bodyPr>
          <a:lstStyle/>
          <a:p>
            <a:r>
              <a:rPr lang="en-US" sz="2000" b="1" u="sng" dirty="0" smtClean="0"/>
              <a:t>Risk</a:t>
            </a:r>
            <a:endParaRPr lang="en-US" sz="2000" b="1" u="sng" dirty="0"/>
          </a:p>
        </p:txBody>
      </p:sp>
      <p:sp>
        <p:nvSpPr>
          <p:cNvPr id="11" name="Rounded Rectangle 10"/>
          <p:cNvSpPr/>
          <p:nvPr/>
        </p:nvSpPr>
        <p:spPr>
          <a:xfrm>
            <a:off x="381000" y="14478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Lao Border</a:t>
            </a:r>
            <a:endParaRPr lang="en-GB" b="1" dirty="0"/>
          </a:p>
        </p:txBody>
      </p:sp>
      <p:sp>
        <p:nvSpPr>
          <p:cNvPr id="12" name="Rounded Rectangle 11"/>
          <p:cNvSpPr/>
          <p:nvPr/>
        </p:nvSpPr>
        <p:spPr>
          <a:xfrm>
            <a:off x="381000" y="45720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Lack of Vaccine Use </a:t>
            </a:r>
            <a:endParaRPr lang="en-GB" b="1" dirty="0"/>
          </a:p>
        </p:txBody>
      </p:sp>
      <p:sp>
        <p:nvSpPr>
          <p:cNvPr id="13" name="Content Placeholder 2"/>
          <p:cNvSpPr txBox="1">
            <a:spLocks/>
          </p:cNvSpPr>
          <p:nvPr/>
        </p:nvSpPr>
        <p:spPr>
          <a:xfrm>
            <a:off x="2514600" y="4572000"/>
            <a:ext cx="6248400" cy="990600"/>
          </a:xfrm>
          <a:prstGeom prst="rect">
            <a:avLst/>
          </a:prstGeom>
        </p:spPr>
        <p:txBody>
          <a:bodyPr vert="horz" lIns="91440" tIns="45720" rIns="91440" bIns="45720" rtlCol="0">
            <a:normAutofit/>
          </a:bodyPr>
          <a:lstStyle/>
          <a:p>
            <a:pPr marL="465138" lvl="0" indent="-465138" algn="just">
              <a:spcBef>
                <a:spcPct val="20000"/>
              </a:spcBef>
              <a:buClr>
                <a:srgbClr val="C00000"/>
              </a:buClr>
              <a:buSzPct val="90000"/>
              <a:buFont typeface="Wingdings 3" pitchFamily="18" charset="2"/>
              <a:buChar char=""/>
            </a:pPr>
            <a:r>
              <a:rPr lang="en-US" sz="1500" dirty="0" smtClean="0"/>
              <a:t>Smaller farms do not vaccinate poultry. Past outbreaks led to stockpiling of vaccines, but this does not occur now.</a:t>
            </a: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Content Placeholder 2"/>
          <p:cNvSpPr txBox="1">
            <a:spLocks/>
          </p:cNvSpPr>
          <p:nvPr/>
        </p:nvSpPr>
        <p:spPr>
          <a:xfrm>
            <a:off x="2514600" y="1371600"/>
            <a:ext cx="6324600" cy="2971800"/>
          </a:xfrm>
          <a:prstGeom prst="rect">
            <a:avLst/>
          </a:prstGeom>
        </p:spPr>
        <p:txBody>
          <a:bodyPr vert="horz" lIns="91440" tIns="45720" rIns="91440" bIns="45720" rtlCol="0">
            <a:noAutofit/>
          </a:bodyPr>
          <a:lstStyle/>
          <a:p>
            <a:pPr marL="465138" lvl="0" indent="-465138" algn="just">
              <a:spcBef>
                <a:spcPct val="20000"/>
              </a:spcBef>
              <a:buClr>
                <a:srgbClr val="C00000"/>
              </a:buClr>
              <a:buSzPct val="90000"/>
              <a:buFont typeface="Wingdings 3" pitchFamily="18" charset="2"/>
              <a:buChar char=""/>
            </a:pPr>
            <a:r>
              <a:rPr lang="en-US" sz="1500" dirty="0" smtClean="0"/>
              <a:t>Mukdahan District borders Laos resulting in an east-west economic corridor. After the second Thai-Lao friendship bridge was built in the Muang District, poultry could be transported between the two countries. About 60,000 eggs and 7,000 poultry were exported to Laos in 2010.</a:t>
            </a:r>
          </a:p>
          <a:p>
            <a:pPr marL="465138" lvl="0" indent="-465138" algn="just">
              <a:spcBef>
                <a:spcPct val="20000"/>
              </a:spcBef>
              <a:buClr>
                <a:srgbClr val="C00000"/>
              </a:buClr>
              <a:buSzPct val="90000"/>
              <a:buFont typeface="Wingdings 3" pitchFamily="18" charset="2"/>
              <a:buChar char=""/>
            </a:pPr>
            <a:r>
              <a:rPr lang="en-US" sz="1500" dirty="0" smtClean="0"/>
              <a:t>Risk of disease transmission is higher here compared to non-border areas because:</a:t>
            </a:r>
          </a:p>
          <a:p>
            <a:pPr marL="922338" lvl="1" indent="-465138" algn="just">
              <a:spcBef>
                <a:spcPct val="20000"/>
              </a:spcBef>
              <a:buClr>
                <a:srgbClr val="C00000"/>
              </a:buClr>
              <a:buSzPct val="90000"/>
              <a:buFont typeface="Arial" pitchFamily="34" charset="0"/>
              <a:buChar char="•"/>
            </a:pPr>
            <a:r>
              <a:rPr lang="en-US" sz="1500" dirty="0" smtClean="0"/>
              <a:t>People in the two countries make frequent trips across the border.</a:t>
            </a:r>
          </a:p>
          <a:p>
            <a:pPr marL="922338" lvl="1" indent="-465138" algn="just">
              <a:spcBef>
                <a:spcPct val="20000"/>
              </a:spcBef>
              <a:buClr>
                <a:srgbClr val="C00000"/>
              </a:buClr>
              <a:buSzPct val="90000"/>
              <a:buFont typeface="Arial" pitchFamily="34" charset="0"/>
              <a:buChar char="•"/>
            </a:pPr>
            <a:r>
              <a:rPr lang="en-US" sz="1500" dirty="0" smtClean="0"/>
              <a:t>It is easy to bring poultry across the border.  </a:t>
            </a:r>
          </a:p>
          <a:p>
            <a:pPr marL="922338" lvl="1" indent="-465138" algn="just">
              <a:spcBef>
                <a:spcPct val="20000"/>
              </a:spcBef>
              <a:buClr>
                <a:srgbClr val="C00000"/>
              </a:buClr>
              <a:buSzPct val="90000"/>
              <a:buFont typeface="Arial" pitchFamily="34" charset="0"/>
              <a:buChar char="•"/>
            </a:pPr>
            <a:r>
              <a:rPr lang="en-US" sz="1500" dirty="0" smtClean="0"/>
              <a:t>Cock fighting is popular in both countries. In March 2007, there was an outbreak of AI near the Thai-Lao friendship bridge in Mukdahan. The cause of this outbreak was determined to be cock fighting birds brought in from Laos.   </a:t>
            </a:r>
          </a:p>
          <a:p>
            <a:pPr marL="465138" lvl="0" indent="-465138" algn="just">
              <a:spcBef>
                <a:spcPct val="20000"/>
              </a:spcBef>
              <a:buClr>
                <a:srgbClr val="C00000"/>
              </a:buClr>
              <a:buSzPct val="90000"/>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Rounded Rectangle 8"/>
          <p:cNvSpPr/>
          <p:nvPr/>
        </p:nvSpPr>
        <p:spPr>
          <a:xfrm>
            <a:off x="381000" y="54102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Cock Fighting</a:t>
            </a:r>
            <a:endParaRPr lang="en-GB" b="1" dirty="0"/>
          </a:p>
        </p:txBody>
      </p:sp>
      <p:sp>
        <p:nvSpPr>
          <p:cNvPr id="10" name="Content Placeholder 2"/>
          <p:cNvSpPr txBox="1">
            <a:spLocks/>
          </p:cNvSpPr>
          <p:nvPr/>
        </p:nvSpPr>
        <p:spPr>
          <a:xfrm>
            <a:off x="2514600" y="5486400"/>
            <a:ext cx="6324600" cy="990600"/>
          </a:xfrm>
          <a:prstGeom prst="rect">
            <a:avLst/>
          </a:prstGeom>
        </p:spPr>
        <p:txBody>
          <a:bodyPr vert="horz" lIns="91440" tIns="45720" rIns="91440" bIns="45720" rtlCol="0">
            <a:normAutofit/>
          </a:bodyPr>
          <a:lstStyle/>
          <a:p>
            <a:pPr marL="465138" lvl="0" indent="-465138" algn="just">
              <a:spcBef>
                <a:spcPct val="20000"/>
              </a:spcBef>
              <a:buClr>
                <a:srgbClr val="C00000"/>
              </a:buClr>
              <a:buSzPct val="90000"/>
              <a:buFont typeface="Wingdings 3" pitchFamily="18" charset="2"/>
              <a:buChar char=""/>
            </a:pPr>
            <a:r>
              <a:rPr lang="en-US" sz="1500" dirty="0" smtClean="0"/>
              <a:t>Cock fighting can be a source of AI disease because the cocks roam freely.</a:t>
            </a: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AI Prevention Initiatives</a:t>
            </a:r>
            <a:endParaRPr lang="en-GB" dirty="0"/>
          </a:p>
        </p:txBody>
      </p:sp>
      <p:sp>
        <p:nvSpPr>
          <p:cNvPr id="10" name="Content Placeholder 2"/>
          <p:cNvSpPr>
            <a:spLocks noGrp="1"/>
          </p:cNvSpPr>
          <p:nvPr>
            <p:ph idx="1"/>
          </p:nvPr>
        </p:nvSpPr>
        <p:spPr>
          <a:xfrm>
            <a:off x="457200" y="1066800"/>
            <a:ext cx="8229600" cy="2057398"/>
          </a:xfrm>
        </p:spPr>
        <p:txBody>
          <a:bodyPr>
            <a:normAutofit/>
          </a:bodyPr>
          <a:lstStyle/>
          <a:p>
            <a:pPr algn="just">
              <a:buNone/>
            </a:pPr>
            <a:r>
              <a:rPr lang="en-US" sz="2000" b="1" u="sng" dirty="0" smtClean="0"/>
              <a:t>Healthcare workers</a:t>
            </a:r>
          </a:p>
          <a:p>
            <a:pPr lvl="1" algn="just">
              <a:buNone/>
            </a:pPr>
            <a:endParaRPr lang="en-US" sz="1600" dirty="0" smtClean="0"/>
          </a:p>
        </p:txBody>
      </p:sp>
      <p:sp>
        <p:nvSpPr>
          <p:cNvPr id="6" name="TextBox 5"/>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
        <p:nvSpPr>
          <p:cNvPr id="13" name="Content Placeholder 2"/>
          <p:cNvSpPr txBox="1">
            <a:spLocks/>
          </p:cNvSpPr>
          <p:nvPr/>
        </p:nvSpPr>
        <p:spPr>
          <a:xfrm>
            <a:off x="2743200" y="1447800"/>
            <a:ext cx="5943600" cy="1752600"/>
          </a:xfrm>
          <a:prstGeom prst="rect">
            <a:avLst/>
          </a:prstGeom>
        </p:spPr>
        <p:txBody>
          <a:bodyPr vert="horz" lIns="91440" tIns="45720" rIns="91440" bIns="45720" rtlCol="0">
            <a:normAutofit fontScale="25000" lnSpcReduction="20000"/>
          </a:bodyPr>
          <a:lstStyle/>
          <a:p>
            <a:pPr marL="465138" indent="-465138">
              <a:lnSpc>
                <a:spcPct val="120000"/>
              </a:lnSpc>
              <a:spcBef>
                <a:spcPct val="20000"/>
              </a:spcBef>
              <a:buClr>
                <a:srgbClr val="C00000"/>
              </a:buClr>
              <a:buSzPct val="90000"/>
              <a:buFont typeface="Wingdings 3" pitchFamily="18" charset="2"/>
              <a:buChar char=""/>
            </a:pPr>
            <a:r>
              <a:rPr lang="en-US" sz="6400" dirty="0" smtClean="0"/>
              <a:t>2004 outbreak led to the culling of all poultry within a 50 kilometer area. </a:t>
            </a:r>
          </a:p>
          <a:p>
            <a:pPr marL="465138" lvl="0" indent="-465138">
              <a:lnSpc>
                <a:spcPct val="120000"/>
              </a:lnSpc>
              <a:spcBef>
                <a:spcPct val="20000"/>
              </a:spcBef>
              <a:buClr>
                <a:srgbClr val="C00000"/>
              </a:buClr>
              <a:buSzPct val="90000"/>
              <a:buFont typeface="Wingdings 3" pitchFamily="18" charset="2"/>
              <a:buChar char=""/>
            </a:pPr>
            <a:r>
              <a:rPr lang="en-US" sz="6400" dirty="0" smtClean="0"/>
              <a:t>Current practice is to only cull poultry on the same farm when there is risk of coming in contact with dead poultry. The disease observation area is 1 km from the dead poultry location. The area 5 km out is controlled  by restricting transfer of poultry. The area is monitored until the situation is safe. </a:t>
            </a:r>
            <a:endParaRPr kumimoji="0" lang="en-US" sz="6400" b="0" i="0" u="none" strike="noStrike" kern="1200" cap="none" spc="0" normalizeH="0" baseline="0" noProof="0" dirty="0" smtClean="0">
              <a:ln>
                <a:noFill/>
              </a:ln>
              <a:solidFill>
                <a:schemeClr val="tx1"/>
              </a:solidFill>
              <a:effectLst/>
              <a:uLnTx/>
              <a:uFillTx/>
              <a:latin typeface="+mn-lt"/>
              <a:ea typeface="+mn-ea"/>
              <a:cs typeface="+mn-cs"/>
            </a:endParaRPr>
          </a:p>
          <a:p>
            <a:pPr marL="465138" marR="0" lvl="0" indent="-465138" defTabSz="914400" rtl="0" eaLnBrk="1" fontAlgn="auto" latinLnBrk="0" hangingPunct="1">
              <a:lnSpc>
                <a:spcPct val="120000"/>
              </a:lnSpc>
              <a:spcBef>
                <a:spcPct val="20000"/>
              </a:spcBef>
              <a:spcAft>
                <a:spcPts val="0"/>
              </a:spcAft>
              <a:buClr>
                <a:srgbClr val="C00000"/>
              </a:buClr>
              <a:buSzPct val="90000"/>
              <a:buFont typeface="Wingdings 3" pitchFamily="18" charset="2"/>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Rounded Rectangle 13"/>
          <p:cNvSpPr/>
          <p:nvPr/>
        </p:nvSpPr>
        <p:spPr>
          <a:xfrm>
            <a:off x="609600" y="15240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Destroy Poultry</a:t>
            </a:r>
            <a:endParaRPr lang="en-GB" b="1" dirty="0"/>
          </a:p>
        </p:txBody>
      </p:sp>
      <p:sp>
        <p:nvSpPr>
          <p:cNvPr id="21" name="Rounded Rectangle 20"/>
          <p:cNvSpPr/>
          <p:nvPr/>
        </p:nvSpPr>
        <p:spPr>
          <a:xfrm>
            <a:off x="609600" y="33528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Campaigns</a:t>
            </a:r>
            <a:endParaRPr lang="en-GB" b="1" dirty="0"/>
          </a:p>
        </p:txBody>
      </p:sp>
      <p:sp>
        <p:nvSpPr>
          <p:cNvPr id="22" name="Content Placeholder 2"/>
          <p:cNvSpPr txBox="1">
            <a:spLocks/>
          </p:cNvSpPr>
          <p:nvPr/>
        </p:nvSpPr>
        <p:spPr>
          <a:xfrm>
            <a:off x="2743200" y="3429000"/>
            <a:ext cx="5867400" cy="914397"/>
          </a:xfrm>
          <a:prstGeom prst="rect">
            <a:avLst/>
          </a:prstGeom>
        </p:spPr>
        <p:txBody>
          <a:bodyPr vert="horz" lIns="91440" tIns="45720" rIns="91440" bIns="45720" rtlCol="0">
            <a:normAutofit/>
          </a:bodyPr>
          <a:lstStyle/>
          <a:p>
            <a:pPr marL="465138" lvl="0" indent="-465138">
              <a:spcBef>
                <a:spcPct val="20000"/>
              </a:spcBef>
              <a:buClr>
                <a:srgbClr val="C00000"/>
              </a:buClr>
              <a:buSzPct val="90000"/>
              <a:buFont typeface="Wingdings 3" pitchFamily="18" charset="2"/>
              <a:buChar char=""/>
            </a:pPr>
            <a:r>
              <a:rPr lang="en-US" sz="1600" dirty="0" smtClean="0"/>
              <a:t>The Livestock Department educational campaign annually targets 100 high school students in order to raise awareness about AI. </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Rounded Rectangle 22"/>
          <p:cNvSpPr/>
          <p:nvPr/>
        </p:nvSpPr>
        <p:spPr>
          <a:xfrm>
            <a:off x="609600" y="4572000"/>
            <a:ext cx="1905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MOU </a:t>
            </a:r>
          </a:p>
          <a:p>
            <a:pPr algn="ctr"/>
            <a:r>
              <a:rPr lang="en-GB" b="1" dirty="0" smtClean="0"/>
              <a:t>with Government </a:t>
            </a:r>
            <a:endParaRPr lang="en-GB" b="1" dirty="0"/>
          </a:p>
        </p:txBody>
      </p:sp>
      <p:sp>
        <p:nvSpPr>
          <p:cNvPr id="24" name="Content Placeholder 2"/>
          <p:cNvSpPr txBox="1">
            <a:spLocks/>
          </p:cNvSpPr>
          <p:nvPr/>
        </p:nvSpPr>
        <p:spPr>
          <a:xfrm>
            <a:off x="2743200" y="4495800"/>
            <a:ext cx="5943600" cy="2133600"/>
          </a:xfrm>
          <a:prstGeom prst="rect">
            <a:avLst/>
          </a:prstGeom>
        </p:spPr>
        <p:txBody>
          <a:bodyPr vert="horz" lIns="91440" tIns="45720" rIns="91440" bIns="45720" rtlCol="0">
            <a:normAutofit/>
          </a:bodyPr>
          <a:lstStyle/>
          <a:p>
            <a:pPr marL="465138" lvl="0" indent="-465138">
              <a:spcBef>
                <a:spcPct val="20000"/>
              </a:spcBef>
              <a:buClr>
                <a:srgbClr val="C00000"/>
              </a:buClr>
              <a:buSzPct val="90000"/>
              <a:buFont typeface="Wingdings 3" pitchFamily="18" charset="2"/>
              <a:buChar char=""/>
            </a:pPr>
            <a:r>
              <a:rPr lang="en-US" sz="1600" dirty="0" smtClean="0"/>
              <a:t>The Provincial and District AI Prevention and Control Committee:</a:t>
            </a:r>
          </a:p>
          <a:p>
            <a:pPr marL="922338" lvl="1" indent="-465138">
              <a:spcBef>
                <a:spcPct val="20000"/>
              </a:spcBef>
              <a:buClr>
                <a:srgbClr val="C00000"/>
              </a:buClr>
              <a:buSzPct val="90000"/>
              <a:buFont typeface="Arial" pitchFamily="34" charset="0"/>
              <a:buChar char="•"/>
            </a:pPr>
            <a:r>
              <a:rPr lang="en-US" sz="1600" dirty="0" smtClean="0"/>
              <a:t>Stimulates network building</a:t>
            </a:r>
          </a:p>
          <a:p>
            <a:pPr marL="922338" lvl="1" indent="-465138">
              <a:spcBef>
                <a:spcPct val="20000"/>
              </a:spcBef>
              <a:buClr>
                <a:srgbClr val="C00000"/>
              </a:buClr>
              <a:buSzPct val="90000"/>
              <a:buFont typeface="Arial" pitchFamily="34" charset="0"/>
              <a:buChar char="•"/>
            </a:pPr>
            <a:r>
              <a:rPr lang="en-US" sz="1600" dirty="0" smtClean="0"/>
              <a:t>Performs X-rays in risk areas 2x/year and inspects poultry farms</a:t>
            </a:r>
          </a:p>
          <a:p>
            <a:pPr marL="922338" lvl="1" indent="-465138">
              <a:spcBef>
                <a:spcPct val="20000"/>
              </a:spcBef>
              <a:buClr>
                <a:srgbClr val="C00000"/>
              </a:buClr>
              <a:buSzPct val="90000"/>
              <a:buFont typeface="Arial" pitchFamily="34" charset="0"/>
              <a:buChar char="•"/>
            </a:pPr>
            <a:r>
              <a:rPr lang="en-US" sz="1600" dirty="0" smtClean="0"/>
              <a:t>Informs animal healthcare workers of any suspicions.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AI Prevention Initiatives</a:t>
            </a:r>
            <a:endParaRPr lang="en-GB" dirty="0"/>
          </a:p>
        </p:txBody>
      </p:sp>
      <p:sp>
        <p:nvSpPr>
          <p:cNvPr id="5" name="Content Placeholder 2"/>
          <p:cNvSpPr txBox="1">
            <a:spLocks/>
          </p:cNvSpPr>
          <p:nvPr/>
        </p:nvSpPr>
        <p:spPr>
          <a:xfrm>
            <a:off x="457200" y="1143000"/>
            <a:ext cx="8229600" cy="1295400"/>
          </a:xfrm>
          <a:prstGeom prst="rect">
            <a:avLst/>
          </a:prstGeom>
        </p:spPr>
        <p:txBody>
          <a:bodyPr vert="horz" lIns="91440" tIns="45720" rIns="91440" bIns="45720" rtlCol="0">
            <a:normAutofit/>
          </a:bodyPr>
          <a:lstStyle/>
          <a:p>
            <a:pPr marL="465138" marR="0" lvl="0" indent="-465138" algn="just" defTabSz="914400" rtl="0" eaLnBrk="1" fontAlgn="auto" latinLnBrk="0" hangingPunct="1">
              <a:lnSpc>
                <a:spcPct val="100000"/>
              </a:lnSpc>
              <a:spcBef>
                <a:spcPct val="20000"/>
              </a:spcBef>
              <a:spcAft>
                <a:spcPts val="0"/>
              </a:spcAft>
              <a:buClr>
                <a:srgbClr val="C00000"/>
              </a:buClr>
              <a:buSzPct val="90000"/>
              <a:tabLst/>
              <a:defRPr/>
            </a:pPr>
            <a:r>
              <a:rPr kumimoji="0" lang="en-US" sz="2000" b="1" i="0" u="sng" strike="noStrike" kern="1200" cap="none" spc="0" normalizeH="0" baseline="0" noProof="0" dirty="0" smtClean="0">
                <a:ln>
                  <a:noFill/>
                </a:ln>
                <a:solidFill>
                  <a:schemeClr val="tx1"/>
                </a:solidFill>
                <a:effectLst/>
                <a:uLnTx/>
                <a:uFillTx/>
                <a:latin typeface="+mn-lt"/>
                <a:ea typeface="+mn-ea"/>
                <a:cs typeface="+mn-cs"/>
              </a:rPr>
              <a:t>Local Governments</a:t>
            </a:r>
          </a:p>
          <a:p>
            <a:pPr marL="742950" marR="0" lvl="1" indent="-285750" algn="just" defTabSz="914400" rtl="0" eaLnBrk="1" fontAlgn="auto" latinLnBrk="0" hangingPunct="1">
              <a:lnSpc>
                <a:spcPct val="100000"/>
              </a:lnSpc>
              <a:spcBef>
                <a:spcPct val="20000"/>
              </a:spcBef>
              <a:spcAft>
                <a:spcPts val="0"/>
              </a:spcAft>
              <a:buClr>
                <a:srgbClr val="C00000"/>
              </a:buClr>
              <a:buSzPct val="75000"/>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
        <p:nvSpPr>
          <p:cNvPr id="15" name="Content Placeholder 2"/>
          <p:cNvSpPr txBox="1">
            <a:spLocks/>
          </p:cNvSpPr>
          <p:nvPr/>
        </p:nvSpPr>
        <p:spPr>
          <a:xfrm>
            <a:off x="2895600" y="1752600"/>
            <a:ext cx="5791200" cy="914397"/>
          </a:xfrm>
          <a:prstGeom prst="rect">
            <a:avLst/>
          </a:prstGeom>
        </p:spPr>
        <p:txBody>
          <a:bodyPr vert="horz" lIns="91440" tIns="45720" rIns="91440" bIns="45720" rtlCol="0">
            <a:noAutofit/>
          </a:bodyPr>
          <a:lstStyle/>
          <a:p>
            <a:pPr marL="465138" indent="-465138">
              <a:spcBef>
                <a:spcPct val="20000"/>
              </a:spcBef>
              <a:buClr>
                <a:srgbClr val="C00000"/>
              </a:buClr>
              <a:buSzPct val="90000"/>
              <a:buFont typeface="Wingdings 3" pitchFamily="18" charset="2"/>
              <a:buChar char=""/>
            </a:pPr>
            <a:r>
              <a:rPr lang="en-US" sz="1600" dirty="0" smtClean="0"/>
              <a:t>Local governments work with animal healthcare workers and carry out farm visits to inspect and check for signs of AI.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Rounded Rectangle 15"/>
          <p:cNvSpPr/>
          <p:nvPr/>
        </p:nvSpPr>
        <p:spPr>
          <a:xfrm>
            <a:off x="685800" y="18288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Monitoring system</a:t>
            </a:r>
            <a:endParaRPr lang="en-GB" b="1" dirty="0"/>
          </a:p>
        </p:txBody>
      </p:sp>
      <p:sp>
        <p:nvSpPr>
          <p:cNvPr id="17" name="Rounded Rectangle 16"/>
          <p:cNvSpPr/>
          <p:nvPr/>
        </p:nvSpPr>
        <p:spPr>
          <a:xfrm>
            <a:off x="685800" y="30480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Campaigns</a:t>
            </a:r>
            <a:endParaRPr lang="en-GB" b="1" dirty="0"/>
          </a:p>
        </p:txBody>
      </p:sp>
      <p:sp>
        <p:nvSpPr>
          <p:cNvPr id="18" name="Content Placeholder 2"/>
          <p:cNvSpPr txBox="1">
            <a:spLocks/>
          </p:cNvSpPr>
          <p:nvPr/>
        </p:nvSpPr>
        <p:spPr>
          <a:xfrm>
            <a:off x="2895600" y="2971800"/>
            <a:ext cx="5791200" cy="3505200"/>
          </a:xfrm>
          <a:prstGeom prst="rect">
            <a:avLst/>
          </a:prstGeom>
        </p:spPr>
        <p:txBody>
          <a:bodyPr vert="horz" lIns="91440" tIns="45720" rIns="91440" bIns="45720" rtlCol="0">
            <a:normAutofit fontScale="25000" lnSpcReduction="20000"/>
          </a:bodyPr>
          <a:lstStyle/>
          <a:p>
            <a:pPr marL="465138" indent="-465138">
              <a:lnSpc>
                <a:spcPct val="120000"/>
              </a:lnSpc>
              <a:spcBef>
                <a:spcPct val="20000"/>
              </a:spcBef>
              <a:buClr>
                <a:srgbClr val="C00000"/>
              </a:buClr>
              <a:buSzPct val="90000"/>
              <a:buFont typeface="Wingdings 3" pitchFamily="18" charset="2"/>
              <a:buChar char=""/>
            </a:pPr>
            <a:r>
              <a:rPr lang="en-US" sz="6400" dirty="0" smtClean="0"/>
              <a:t>Media launch of PSAs: Informational brochures and announcements through community radio. </a:t>
            </a:r>
          </a:p>
          <a:p>
            <a:pPr marL="465138" lvl="0" indent="-465138">
              <a:lnSpc>
                <a:spcPct val="120000"/>
              </a:lnSpc>
              <a:spcBef>
                <a:spcPct val="20000"/>
              </a:spcBef>
              <a:buClr>
                <a:srgbClr val="C00000"/>
              </a:buClr>
              <a:buSzPct val="90000"/>
              <a:buFont typeface="Wingdings 3" pitchFamily="18" charset="2"/>
              <a:buChar char=""/>
              <a:defRPr/>
            </a:pPr>
            <a:r>
              <a:rPr lang="en-US" sz="6400" dirty="0" smtClean="0"/>
              <a:t>Seven districts in the area have pre-arranged plans on what to do during outbreaks. Various organizations and partners have pre-assigned tasks.</a:t>
            </a:r>
          </a:p>
          <a:p>
            <a:pPr marL="465138" indent="-465138">
              <a:lnSpc>
                <a:spcPct val="120000"/>
              </a:lnSpc>
              <a:spcBef>
                <a:spcPct val="20000"/>
              </a:spcBef>
              <a:buClr>
                <a:srgbClr val="C00000"/>
              </a:buClr>
              <a:buSzPct val="90000"/>
              <a:buFont typeface="Wingdings 3" pitchFamily="18" charset="2"/>
              <a:buChar char=""/>
            </a:pPr>
            <a:r>
              <a:rPr lang="en-US" sz="6400" dirty="0" smtClean="0"/>
              <a:t>The ‘Big Cleaning Day’ is a proactive campaign held in November, February, May and August each year. The cleaning day is held in high risk areas such as the </a:t>
            </a:r>
            <a:r>
              <a:rPr lang="en-US" sz="6400" dirty="0" err="1" smtClean="0"/>
              <a:t>Khong</a:t>
            </a:r>
            <a:r>
              <a:rPr lang="en-US" sz="6400" dirty="0" smtClean="0"/>
              <a:t> river, slaughterhouses, areas with high levels of poultry deaths, poultry markets, and national park areas with sensitive bird life.   </a:t>
            </a:r>
          </a:p>
          <a:p>
            <a:pPr marL="465138" indent="-465138">
              <a:lnSpc>
                <a:spcPct val="120000"/>
              </a:lnSpc>
              <a:spcBef>
                <a:spcPct val="20000"/>
              </a:spcBef>
              <a:buClr>
                <a:srgbClr val="C00000"/>
              </a:buClr>
              <a:buSzPct val="90000"/>
              <a:buFont typeface="Wingdings 3" pitchFamily="18" charset="2"/>
              <a:buChar char=""/>
            </a:pPr>
            <a:r>
              <a:rPr lang="en-US" sz="6400" dirty="0" smtClean="0"/>
              <a:t>Farmers keep their farms clean and livestock staff come regularly to spray disinfectant.</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715962"/>
          </a:xfrm>
        </p:spPr>
        <p:txBody>
          <a:bodyPr>
            <a:normAutofit fontScale="90000"/>
          </a:bodyPr>
          <a:lstStyle/>
          <a:p>
            <a:r>
              <a:rPr lang="en-GB" dirty="0" smtClean="0"/>
              <a:t>Opinion Leaders’ Attitudes Towards AI Prevention</a:t>
            </a:r>
            <a:endParaRPr lang="en-GB" dirty="0"/>
          </a:p>
        </p:txBody>
      </p:sp>
      <p:sp>
        <p:nvSpPr>
          <p:cNvPr id="6" name="TextBox 5"/>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
        <p:nvSpPr>
          <p:cNvPr id="9" name="Content Placeholder 2"/>
          <p:cNvSpPr>
            <a:spLocks noGrp="1"/>
          </p:cNvSpPr>
          <p:nvPr>
            <p:ph idx="1"/>
          </p:nvPr>
        </p:nvSpPr>
        <p:spPr>
          <a:xfrm>
            <a:off x="2819400" y="1524000"/>
            <a:ext cx="6096000" cy="2209800"/>
          </a:xfrm>
        </p:spPr>
        <p:txBody>
          <a:bodyPr>
            <a:normAutofit/>
          </a:bodyPr>
          <a:lstStyle/>
          <a:p>
            <a:pPr algn="just"/>
            <a:r>
              <a:rPr lang="en-US" sz="1600" dirty="0" smtClean="0"/>
              <a:t>The Livestock Department has a project plan for 2010 to develop efficient poultry farming with a budget to cover a total of 28 farms. Key aspects of the plan include: </a:t>
            </a:r>
          </a:p>
          <a:p>
            <a:pPr lvl="1" algn="just"/>
            <a:r>
              <a:rPr lang="en-US" sz="1600" dirty="0" smtClean="0"/>
              <a:t>Farmers must build poultry houses. </a:t>
            </a:r>
          </a:p>
          <a:p>
            <a:pPr lvl="1" algn="just"/>
            <a:r>
              <a:rPr lang="en-US" sz="1600" dirty="0" smtClean="0"/>
              <a:t>Farmers must use a net to prevent wild birds from coming in contact with the poultry.     </a:t>
            </a:r>
          </a:p>
          <a:p>
            <a:pPr lvl="1" algn="just"/>
            <a:r>
              <a:rPr lang="en-US" sz="1600" dirty="0" smtClean="0"/>
              <a:t>Disinfectant use whenever poultry is shifted in or out of the poultry house.  </a:t>
            </a:r>
          </a:p>
          <a:p>
            <a:pPr algn="just">
              <a:buNone/>
            </a:pPr>
            <a:endParaRPr lang="en-US" sz="300" dirty="0" smtClean="0"/>
          </a:p>
        </p:txBody>
      </p:sp>
      <p:sp>
        <p:nvSpPr>
          <p:cNvPr id="10" name="Rounded Rectangle 9"/>
          <p:cNvSpPr/>
          <p:nvPr/>
        </p:nvSpPr>
        <p:spPr>
          <a:xfrm>
            <a:off x="533400" y="1676400"/>
            <a:ext cx="1905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Education</a:t>
            </a:r>
            <a:endParaRPr lang="en-GB" b="1" dirty="0"/>
          </a:p>
        </p:txBody>
      </p:sp>
      <p:sp>
        <p:nvSpPr>
          <p:cNvPr id="18" name="TextBox 17"/>
          <p:cNvSpPr txBox="1"/>
          <p:nvPr/>
        </p:nvSpPr>
        <p:spPr>
          <a:xfrm>
            <a:off x="457200" y="1143000"/>
            <a:ext cx="2362200" cy="369332"/>
          </a:xfrm>
          <a:prstGeom prst="rect">
            <a:avLst/>
          </a:prstGeom>
          <a:noFill/>
        </p:spPr>
        <p:txBody>
          <a:bodyPr wrap="square" rtlCol="0">
            <a:spAutoFit/>
          </a:bodyPr>
          <a:lstStyle/>
          <a:p>
            <a:r>
              <a:rPr lang="en-US" b="1" u="sng" dirty="0" smtClean="0"/>
              <a:t>Healthcare Workers</a:t>
            </a:r>
            <a:endParaRPr lang="en-US" b="1" u="sng" dirty="0"/>
          </a:p>
        </p:txBody>
      </p:sp>
      <p:sp>
        <p:nvSpPr>
          <p:cNvPr id="20" name="Rounded Rectangle 19"/>
          <p:cNvSpPr/>
          <p:nvPr/>
        </p:nvSpPr>
        <p:spPr>
          <a:xfrm>
            <a:off x="457200" y="3962400"/>
            <a:ext cx="1905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Campaigns</a:t>
            </a:r>
            <a:endParaRPr lang="en-GB" b="1" dirty="0"/>
          </a:p>
        </p:txBody>
      </p:sp>
      <p:sp>
        <p:nvSpPr>
          <p:cNvPr id="21" name="Content Placeholder 2"/>
          <p:cNvSpPr txBox="1">
            <a:spLocks/>
          </p:cNvSpPr>
          <p:nvPr/>
        </p:nvSpPr>
        <p:spPr>
          <a:xfrm>
            <a:off x="2895600" y="4114800"/>
            <a:ext cx="5791200" cy="2209800"/>
          </a:xfrm>
          <a:prstGeom prst="rect">
            <a:avLst/>
          </a:prstGeom>
        </p:spPr>
        <p:txBody>
          <a:bodyPr vert="horz" lIns="91440" tIns="45720" rIns="91440" bIns="45720" rtlCol="0">
            <a:noAutofit/>
          </a:bodyPr>
          <a:lstStyle/>
          <a:p>
            <a:pPr marL="465138" marR="0" lvl="0" indent="-465138" algn="just" defTabSz="914400" rtl="0" eaLnBrk="1" fontAlgn="auto" latinLnBrk="0" hangingPunct="1">
              <a:lnSpc>
                <a:spcPct val="100000"/>
              </a:lnSpc>
              <a:spcBef>
                <a:spcPct val="20000"/>
              </a:spcBef>
              <a:spcAft>
                <a:spcPts val="0"/>
              </a:spcAft>
              <a:buClr>
                <a:srgbClr val="C00000"/>
              </a:buClr>
              <a:buSzPct val="90000"/>
              <a:buFont typeface="Wingdings 3" pitchFamily="18" charset="2"/>
              <a:buChar char=""/>
              <a:tabLst/>
              <a:defRPr/>
            </a:pPr>
            <a:r>
              <a:rPr lang="en-US" sz="1600" dirty="0" smtClean="0"/>
              <a:t>AI outbreaks have not occurred in Thailand for more than 400 days and people may become less concerned. Preventive actions may be less likely to occur. Healthcare workers, especially those involved with livestock in Mukdahan near the border, must continue awareness building about AI and promoting poultry vaccines.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normAutofit fontScale="90000"/>
          </a:bodyPr>
          <a:lstStyle/>
          <a:p>
            <a:r>
              <a:rPr lang="en-GB" dirty="0" smtClean="0"/>
              <a:t>Opinion Leaders’ Attitudes Towards AI Prevention</a:t>
            </a:r>
            <a:endParaRPr lang="en-GB" dirty="0"/>
          </a:p>
        </p:txBody>
      </p:sp>
      <p:sp>
        <p:nvSpPr>
          <p:cNvPr id="6" name="TextBox 5"/>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
        <p:nvSpPr>
          <p:cNvPr id="11" name="Rounded Rectangle 10"/>
          <p:cNvSpPr/>
          <p:nvPr/>
        </p:nvSpPr>
        <p:spPr>
          <a:xfrm>
            <a:off x="457200" y="20574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Surveillance System </a:t>
            </a:r>
            <a:endParaRPr lang="en-GB" b="1" dirty="0"/>
          </a:p>
        </p:txBody>
      </p:sp>
      <p:sp>
        <p:nvSpPr>
          <p:cNvPr id="12" name="Content Placeholder 2"/>
          <p:cNvSpPr txBox="1">
            <a:spLocks/>
          </p:cNvSpPr>
          <p:nvPr/>
        </p:nvSpPr>
        <p:spPr>
          <a:xfrm>
            <a:off x="2362200" y="2057400"/>
            <a:ext cx="6553200" cy="3810000"/>
          </a:xfrm>
          <a:prstGeom prst="rect">
            <a:avLst/>
          </a:prstGeom>
        </p:spPr>
        <p:txBody>
          <a:bodyPr vert="horz" lIns="91440" tIns="45720" rIns="91440" bIns="45720" rtlCol="0">
            <a:normAutofit/>
          </a:bodyPr>
          <a:lstStyle/>
          <a:p>
            <a:pPr marL="742950" lvl="1" indent="-285750" algn="just">
              <a:spcBef>
                <a:spcPct val="20000"/>
              </a:spcBef>
              <a:buClr>
                <a:srgbClr val="C00000"/>
              </a:buClr>
              <a:buSzPct val="75000"/>
              <a:buFont typeface="Wingdings 3" pitchFamily="18" charset="2"/>
              <a:buChar char="u"/>
              <a:defRPr/>
            </a:pPr>
            <a:r>
              <a:rPr lang="en-US" sz="1600" dirty="0" smtClean="0"/>
              <a:t>The government has a surveillance system managed by several </a:t>
            </a:r>
            <a:r>
              <a:rPr lang="en-US" sz="1600" b="1" i="1" u="sng" dirty="0" smtClean="0"/>
              <a:t>surveillance rapid response teams</a:t>
            </a:r>
            <a:r>
              <a:rPr lang="en-US" sz="1600" dirty="0" smtClean="0"/>
              <a:t>. Their work includes the continuous monitoring of illnesses within the response area. If an infected person is found to have come in contact with poultry, the local government will investigate and find the best solution.</a:t>
            </a:r>
          </a:p>
          <a:p>
            <a:pPr marL="465138" lvl="0" indent="-465138" algn="just">
              <a:lnSpc>
                <a:spcPct val="150000"/>
              </a:lnSpc>
              <a:spcBef>
                <a:spcPct val="20000"/>
              </a:spcBef>
              <a:buClr>
                <a:srgbClr val="C00000"/>
              </a:buClr>
              <a:buSzPct val="90000"/>
              <a:defRPr/>
            </a:pPr>
            <a:endParaRPr lang="en-US" sz="1600" dirty="0" smtClean="0"/>
          </a:p>
          <a:p>
            <a:pPr marL="465138" lvl="0" indent="-465138" algn="just">
              <a:lnSpc>
                <a:spcPct val="150000"/>
              </a:lnSpc>
              <a:spcBef>
                <a:spcPct val="20000"/>
              </a:spcBef>
              <a:buClr>
                <a:srgbClr val="C00000"/>
              </a:buClr>
              <a:buSzPct val="90000"/>
              <a:buFont typeface="Wingdings 3" pitchFamily="18" charset="2"/>
              <a:buChar char=""/>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TextBox 12"/>
          <p:cNvSpPr txBox="1"/>
          <p:nvPr/>
        </p:nvSpPr>
        <p:spPr>
          <a:xfrm>
            <a:off x="381000" y="1295400"/>
            <a:ext cx="2362200" cy="369332"/>
          </a:xfrm>
          <a:prstGeom prst="rect">
            <a:avLst/>
          </a:prstGeom>
          <a:noFill/>
        </p:spPr>
        <p:txBody>
          <a:bodyPr wrap="square" rtlCol="0">
            <a:spAutoFit/>
          </a:bodyPr>
          <a:lstStyle/>
          <a:p>
            <a:r>
              <a:rPr lang="en-US" b="1" u="sng" dirty="0" smtClean="0"/>
              <a:t>Local Government</a:t>
            </a:r>
            <a:endParaRPr lang="en-US" b="1" u="sng"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62000"/>
          </a:xfrm>
        </p:spPr>
        <p:txBody>
          <a:bodyPr>
            <a:normAutofit fontScale="90000"/>
          </a:bodyPr>
          <a:lstStyle/>
          <a:p>
            <a:r>
              <a:rPr lang="en-GB" dirty="0" smtClean="0"/>
              <a:t>Commitment to AI Prevention by Country</a:t>
            </a:r>
            <a:br>
              <a:rPr lang="en-GB" dirty="0" smtClean="0"/>
            </a:br>
            <a:r>
              <a:rPr lang="en-US" sz="2700" dirty="0" smtClean="0"/>
              <a:t>Level of commitment:  Green=strong   Amber= moderate    Red= weak </a:t>
            </a:r>
            <a:r>
              <a:rPr lang="en-US" dirty="0" smtClean="0"/>
              <a:t/>
            </a:r>
            <a:br>
              <a:rPr lang="en-US" dirty="0" smtClean="0"/>
            </a:br>
            <a:endParaRPr lang="en-GB" dirty="0"/>
          </a:p>
        </p:txBody>
      </p:sp>
      <p:sp>
        <p:nvSpPr>
          <p:cNvPr id="3" name="Content Placeholder 2"/>
          <p:cNvSpPr>
            <a:spLocks noGrp="1"/>
          </p:cNvSpPr>
          <p:nvPr>
            <p:ph idx="1"/>
          </p:nvPr>
        </p:nvSpPr>
        <p:spPr>
          <a:xfrm>
            <a:off x="533400" y="4876800"/>
            <a:ext cx="8382000" cy="1752599"/>
          </a:xfrm>
        </p:spPr>
        <p:txBody>
          <a:bodyPr>
            <a:normAutofit fontScale="85000" lnSpcReduction="20000"/>
          </a:bodyPr>
          <a:lstStyle/>
          <a:p>
            <a:r>
              <a:rPr lang="en-US" sz="2000" b="1" dirty="0" smtClean="0"/>
              <a:t>Thailand: </a:t>
            </a:r>
            <a:r>
              <a:rPr lang="en-US" sz="2000" dirty="0" smtClean="0"/>
              <a:t>In the forefront, but motivation comes from large food companies seeking to control the supply chain.</a:t>
            </a:r>
          </a:p>
          <a:p>
            <a:r>
              <a:rPr lang="en-US" sz="2000" b="1" dirty="0" smtClean="0"/>
              <a:t>Laos</a:t>
            </a:r>
            <a:r>
              <a:rPr lang="en-US" sz="2000" dirty="0" smtClean="0"/>
              <a:t>: Recent outbreaks have resulted in large farms seeking to improve biosecurity. Contributors are a point of weakness and may need to be dealt with beyond surveillance. </a:t>
            </a:r>
          </a:p>
          <a:p>
            <a:r>
              <a:rPr lang="en-US" sz="2000" b="1" dirty="0" smtClean="0"/>
              <a:t>Vietnam: </a:t>
            </a:r>
            <a:r>
              <a:rPr lang="en-US" sz="2000" dirty="0" smtClean="0"/>
              <a:t>Highest risk due to complacency resulting from existing vaccination and quarantine program. </a:t>
            </a:r>
          </a:p>
        </p:txBody>
      </p:sp>
      <p:sp>
        <p:nvSpPr>
          <p:cNvPr id="4" name="TextBox 3"/>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
        <p:nvSpPr>
          <p:cNvPr id="5" name="Rounded Rectangle 4"/>
          <p:cNvSpPr/>
          <p:nvPr/>
        </p:nvSpPr>
        <p:spPr>
          <a:xfrm>
            <a:off x="533400" y="1524000"/>
            <a:ext cx="2133600" cy="990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Farmers</a:t>
            </a:r>
          </a:p>
          <a:p>
            <a:pPr algn="ctr"/>
            <a:r>
              <a:rPr lang="en-GB" sz="1100" dirty="0" smtClean="0">
                <a:solidFill>
                  <a:schemeClr val="tx1"/>
                </a:solidFill>
              </a:rPr>
              <a:t>Motivated to keep high level of biosecurity as a requirement from food companies.</a:t>
            </a:r>
          </a:p>
          <a:p>
            <a:pPr algn="ctr"/>
            <a:endParaRPr lang="en-GB" sz="1100" dirty="0" smtClean="0">
              <a:solidFill>
                <a:schemeClr val="tx1"/>
              </a:solidFill>
            </a:endParaRPr>
          </a:p>
        </p:txBody>
      </p:sp>
      <p:sp>
        <p:nvSpPr>
          <p:cNvPr id="7" name="Rounded Rectangle 6"/>
          <p:cNvSpPr/>
          <p:nvPr/>
        </p:nvSpPr>
        <p:spPr>
          <a:xfrm>
            <a:off x="533400" y="2667000"/>
            <a:ext cx="2133600" cy="9144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Contributors</a:t>
            </a:r>
          </a:p>
          <a:p>
            <a:pPr algn="ctr"/>
            <a:r>
              <a:rPr lang="en-GB" sz="1100" dirty="0" smtClean="0">
                <a:solidFill>
                  <a:schemeClr val="tx1"/>
                </a:solidFill>
              </a:rPr>
              <a:t>Controlled by the food companies ensuring high quality in products. One weakness: fresh market vendors.</a:t>
            </a:r>
            <a:endParaRPr lang="en-GB" sz="1100" dirty="0">
              <a:solidFill>
                <a:schemeClr val="tx1"/>
              </a:solidFill>
            </a:endParaRPr>
          </a:p>
        </p:txBody>
      </p:sp>
      <p:sp>
        <p:nvSpPr>
          <p:cNvPr id="8" name="Rounded Rectangle 7"/>
          <p:cNvSpPr/>
          <p:nvPr/>
        </p:nvSpPr>
        <p:spPr>
          <a:xfrm>
            <a:off x="533400" y="3733800"/>
            <a:ext cx="2133600" cy="9144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Opinion Leaders</a:t>
            </a:r>
          </a:p>
          <a:p>
            <a:pPr algn="ctr"/>
            <a:r>
              <a:rPr lang="en-GB" sz="1100" dirty="0" smtClean="0">
                <a:solidFill>
                  <a:schemeClr val="tx1"/>
                </a:solidFill>
              </a:rPr>
              <a:t>Experienced past outbreaks and brought them under control. Potential for becoming too relaxed and confident.</a:t>
            </a:r>
            <a:endParaRPr lang="en-GB" sz="1100" dirty="0">
              <a:solidFill>
                <a:schemeClr val="tx1"/>
              </a:solidFill>
            </a:endParaRPr>
          </a:p>
        </p:txBody>
      </p:sp>
      <p:sp>
        <p:nvSpPr>
          <p:cNvPr id="16" name="Rounded Rectangle 15"/>
          <p:cNvSpPr/>
          <p:nvPr/>
        </p:nvSpPr>
        <p:spPr>
          <a:xfrm>
            <a:off x="3505200" y="1524000"/>
            <a:ext cx="21336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Farmers</a:t>
            </a:r>
          </a:p>
          <a:p>
            <a:pPr algn="ctr"/>
            <a:r>
              <a:rPr lang="en-GB" sz="1100" dirty="0" smtClean="0">
                <a:solidFill>
                  <a:schemeClr val="tx1"/>
                </a:solidFill>
              </a:rPr>
              <a:t>Some have high level of biosecurity to prevent loss of income. Others have misguided beliefs about AI. Need for education. </a:t>
            </a:r>
            <a:endParaRPr lang="en-GB" sz="1100" dirty="0">
              <a:solidFill>
                <a:schemeClr val="tx1"/>
              </a:solidFill>
            </a:endParaRPr>
          </a:p>
        </p:txBody>
      </p:sp>
      <p:sp>
        <p:nvSpPr>
          <p:cNvPr id="17" name="Rounded Rectangle 16"/>
          <p:cNvSpPr/>
          <p:nvPr/>
        </p:nvSpPr>
        <p:spPr>
          <a:xfrm>
            <a:off x="3505200" y="2667000"/>
            <a:ext cx="2133600" cy="914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Contributors</a:t>
            </a:r>
          </a:p>
          <a:p>
            <a:pPr algn="ctr"/>
            <a:r>
              <a:rPr lang="en-GB" sz="1100" dirty="0" smtClean="0">
                <a:solidFill>
                  <a:schemeClr val="bg1"/>
                </a:solidFill>
              </a:rPr>
              <a:t>Poorly educated and inexperienced with  AI resulting in low biosecurity. Some doubt the disease even exists.</a:t>
            </a:r>
            <a:endParaRPr lang="en-GB" sz="1100" dirty="0">
              <a:solidFill>
                <a:schemeClr val="bg1"/>
              </a:solidFill>
            </a:endParaRPr>
          </a:p>
        </p:txBody>
      </p:sp>
      <p:sp>
        <p:nvSpPr>
          <p:cNvPr id="18" name="Rounded Rectangle 17"/>
          <p:cNvSpPr/>
          <p:nvPr/>
        </p:nvSpPr>
        <p:spPr>
          <a:xfrm>
            <a:off x="3505200" y="3733800"/>
            <a:ext cx="2133600" cy="9144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Opinion Leaders</a:t>
            </a:r>
          </a:p>
          <a:p>
            <a:pPr algn="ctr"/>
            <a:r>
              <a:rPr lang="en-GB" sz="1100" dirty="0" smtClean="0">
                <a:solidFill>
                  <a:schemeClr val="tx1"/>
                </a:solidFill>
              </a:rPr>
              <a:t>Farmers need to maintain a high level of biosecurity as a requirement of the food companies.</a:t>
            </a:r>
            <a:endParaRPr lang="en-GB" sz="1100" dirty="0">
              <a:solidFill>
                <a:schemeClr val="tx1"/>
              </a:solidFill>
            </a:endParaRPr>
          </a:p>
        </p:txBody>
      </p:sp>
      <p:sp>
        <p:nvSpPr>
          <p:cNvPr id="24" name="Rounded Rectangle 23"/>
          <p:cNvSpPr/>
          <p:nvPr/>
        </p:nvSpPr>
        <p:spPr>
          <a:xfrm>
            <a:off x="6477000" y="1524000"/>
            <a:ext cx="2133600" cy="914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Farmers</a:t>
            </a:r>
          </a:p>
          <a:p>
            <a:pPr algn="ctr"/>
            <a:r>
              <a:rPr lang="en-GB" sz="1100" dirty="0" smtClean="0"/>
              <a:t>Complacent because AI is not deemed a serious threat due to the belief that vaccinations will remove  risk.</a:t>
            </a:r>
            <a:endParaRPr lang="en-GB" sz="1100" dirty="0"/>
          </a:p>
        </p:txBody>
      </p:sp>
      <p:sp>
        <p:nvSpPr>
          <p:cNvPr id="25" name="Rounded Rectangle 24"/>
          <p:cNvSpPr/>
          <p:nvPr/>
        </p:nvSpPr>
        <p:spPr>
          <a:xfrm>
            <a:off x="6477000" y="2590800"/>
            <a:ext cx="2133600" cy="914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Contributors</a:t>
            </a:r>
          </a:p>
          <a:p>
            <a:pPr algn="ctr"/>
            <a:r>
              <a:rPr lang="en-GB" sz="1100" dirty="0" smtClean="0"/>
              <a:t>Poor biosecurity. Do not see themselves as being part of the problem. Rely completely on quarantine system.</a:t>
            </a:r>
            <a:endParaRPr lang="en-GB" sz="1100" dirty="0"/>
          </a:p>
        </p:txBody>
      </p:sp>
      <p:sp>
        <p:nvSpPr>
          <p:cNvPr id="26" name="Rounded Rectangle 25"/>
          <p:cNvSpPr/>
          <p:nvPr/>
        </p:nvSpPr>
        <p:spPr>
          <a:xfrm>
            <a:off x="6477000" y="3733800"/>
            <a:ext cx="21336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Opinion Leaders</a:t>
            </a:r>
          </a:p>
          <a:p>
            <a:pPr algn="ctr"/>
            <a:r>
              <a:rPr lang="en-GB" sz="1100" dirty="0" smtClean="0">
                <a:solidFill>
                  <a:schemeClr val="tx1"/>
                </a:solidFill>
              </a:rPr>
              <a:t>Believe they have good systems in place but struggle to overcome blind belief in the vaccination and quarantine system.</a:t>
            </a:r>
            <a:endParaRPr lang="en-GB" sz="1100" dirty="0">
              <a:solidFill>
                <a:schemeClr val="tx1"/>
              </a:solidFill>
            </a:endParaRPr>
          </a:p>
        </p:txBody>
      </p:sp>
      <p:sp>
        <p:nvSpPr>
          <p:cNvPr id="31" name="TextBox 30"/>
          <p:cNvSpPr txBox="1"/>
          <p:nvPr/>
        </p:nvSpPr>
        <p:spPr>
          <a:xfrm>
            <a:off x="1066800" y="1066800"/>
            <a:ext cx="1008609" cy="369332"/>
          </a:xfrm>
          <a:prstGeom prst="rect">
            <a:avLst/>
          </a:prstGeom>
          <a:noFill/>
        </p:spPr>
        <p:txBody>
          <a:bodyPr wrap="none" rtlCol="0">
            <a:spAutoFit/>
          </a:bodyPr>
          <a:lstStyle/>
          <a:p>
            <a:r>
              <a:rPr lang="en-GB" b="1" u="sng" dirty="0" smtClean="0"/>
              <a:t>Thailand</a:t>
            </a:r>
            <a:endParaRPr lang="en-GB" b="1" u="sng" dirty="0"/>
          </a:p>
        </p:txBody>
      </p:sp>
      <p:sp>
        <p:nvSpPr>
          <p:cNvPr id="32" name="TextBox 31"/>
          <p:cNvSpPr txBox="1"/>
          <p:nvPr/>
        </p:nvSpPr>
        <p:spPr>
          <a:xfrm>
            <a:off x="4114800" y="1066800"/>
            <a:ext cx="611065" cy="369332"/>
          </a:xfrm>
          <a:prstGeom prst="rect">
            <a:avLst/>
          </a:prstGeom>
          <a:noFill/>
        </p:spPr>
        <p:txBody>
          <a:bodyPr wrap="none" rtlCol="0">
            <a:spAutoFit/>
          </a:bodyPr>
          <a:lstStyle/>
          <a:p>
            <a:r>
              <a:rPr lang="en-GB" b="1" u="sng" dirty="0" smtClean="0"/>
              <a:t>Laos</a:t>
            </a:r>
            <a:endParaRPr lang="en-GB" b="1" u="sng" dirty="0"/>
          </a:p>
        </p:txBody>
      </p:sp>
      <p:sp>
        <p:nvSpPr>
          <p:cNvPr id="33" name="TextBox 32"/>
          <p:cNvSpPr txBox="1"/>
          <p:nvPr/>
        </p:nvSpPr>
        <p:spPr>
          <a:xfrm>
            <a:off x="7010400" y="1066800"/>
            <a:ext cx="995785" cy="369332"/>
          </a:xfrm>
          <a:prstGeom prst="rect">
            <a:avLst/>
          </a:prstGeom>
          <a:noFill/>
        </p:spPr>
        <p:txBody>
          <a:bodyPr wrap="square" rtlCol="0">
            <a:spAutoFit/>
          </a:bodyPr>
          <a:lstStyle/>
          <a:p>
            <a:r>
              <a:rPr lang="en-GB" b="1" u="sng" dirty="0" smtClean="0"/>
              <a:t>Vietnam</a:t>
            </a:r>
            <a:endParaRPr lang="en-GB" b="1" u="sng"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Few Barriers to AI Prevention</a:t>
            </a:r>
            <a:endParaRPr lang="en-GB" dirty="0"/>
          </a:p>
        </p:txBody>
      </p:sp>
      <p:sp>
        <p:nvSpPr>
          <p:cNvPr id="3" name="Content Placeholder 2"/>
          <p:cNvSpPr>
            <a:spLocks noGrp="1"/>
          </p:cNvSpPr>
          <p:nvPr>
            <p:ph idx="1"/>
          </p:nvPr>
        </p:nvSpPr>
        <p:spPr>
          <a:xfrm>
            <a:off x="2895600" y="1295400"/>
            <a:ext cx="5791200" cy="914397"/>
          </a:xfrm>
        </p:spPr>
        <p:txBody>
          <a:bodyPr>
            <a:normAutofit/>
          </a:bodyPr>
          <a:lstStyle/>
          <a:p>
            <a:pPr algn="just"/>
            <a:r>
              <a:rPr lang="en-US" sz="1600" dirty="0" smtClean="0"/>
              <a:t>There have been 2 AI outbreaks in poultry but none in humans. Both times the disease was brought under control.</a:t>
            </a:r>
          </a:p>
          <a:p>
            <a:pPr algn="just">
              <a:buNone/>
            </a:pPr>
            <a:endParaRPr lang="en-US" sz="1600" dirty="0" smtClean="0"/>
          </a:p>
        </p:txBody>
      </p:sp>
      <p:sp>
        <p:nvSpPr>
          <p:cNvPr id="4" name="Rounded Rectangle 3"/>
          <p:cNvSpPr/>
          <p:nvPr/>
        </p:nvSpPr>
        <p:spPr>
          <a:xfrm>
            <a:off x="609600" y="129540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Experience</a:t>
            </a:r>
            <a:endParaRPr lang="en-GB" dirty="0"/>
          </a:p>
        </p:txBody>
      </p:sp>
      <p:sp>
        <p:nvSpPr>
          <p:cNvPr id="5" name="Rounded Rectangle 4"/>
          <p:cNvSpPr/>
          <p:nvPr/>
        </p:nvSpPr>
        <p:spPr>
          <a:xfrm>
            <a:off x="609600" y="2489201"/>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Knowledge</a:t>
            </a:r>
            <a:endParaRPr lang="en-GB" dirty="0"/>
          </a:p>
        </p:txBody>
      </p:sp>
      <p:sp>
        <p:nvSpPr>
          <p:cNvPr id="7" name="Rounded Rectangle 6"/>
          <p:cNvSpPr/>
          <p:nvPr/>
        </p:nvSpPr>
        <p:spPr>
          <a:xfrm>
            <a:off x="609600" y="4876803"/>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Financial</a:t>
            </a:r>
            <a:endParaRPr lang="en-GB" dirty="0"/>
          </a:p>
        </p:txBody>
      </p:sp>
      <p:sp>
        <p:nvSpPr>
          <p:cNvPr id="8" name="Rounded Rectangle 7"/>
          <p:cNvSpPr/>
          <p:nvPr/>
        </p:nvSpPr>
        <p:spPr>
          <a:xfrm>
            <a:off x="609600" y="3683002"/>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Beliefs</a:t>
            </a:r>
            <a:endParaRPr lang="en-GB" dirty="0"/>
          </a:p>
        </p:txBody>
      </p:sp>
      <p:sp>
        <p:nvSpPr>
          <p:cNvPr id="9" name="Content Placeholder 2"/>
          <p:cNvSpPr txBox="1">
            <a:spLocks/>
          </p:cNvSpPr>
          <p:nvPr/>
        </p:nvSpPr>
        <p:spPr>
          <a:xfrm>
            <a:off x="2895600" y="2438400"/>
            <a:ext cx="5791200" cy="914397"/>
          </a:xfrm>
          <a:prstGeom prst="rect">
            <a:avLst/>
          </a:prstGeom>
        </p:spPr>
        <p:txBody>
          <a:bodyPr vert="horz" lIns="91440" tIns="45720" rIns="91440" bIns="45720" rtlCol="0">
            <a:normAutofit/>
          </a:bodyPr>
          <a:lstStyle/>
          <a:p>
            <a:pPr marL="465138" indent="-465138" algn="just">
              <a:spcBef>
                <a:spcPct val="20000"/>
              </a:spcBef>
              <a:buClr>
                <a:srgbClr val="C00000"/>
              </a:buClr>
              <a:buSzPct val="90000"/>
              <a:buFont typeface="Wingdings 3" pitchFamily="18" charset="2"/>
              <a:buChar char=""/>
              <a:defRPr/>
            </a:pPr>
            <a:r>
              <a:rPr lang="en-US" sz="1600" dirty="0" smtClean="0"/>
              <a:t>Local governments and healthcare workers work closely with local communities to educate them about AI prevention. There appears to be more focus in high risk areas.</a:t>
            </a:r>
          </a:p>
          <a:p>
            <a:pPr marL="465138" marR="0" lvl="0" indent="-465138" algn="just" defTabSz="914400" rtl="0" eaLnBrk="1" fontAlgn="auto" latinLnBrk="0" hangingPunct="1">
              <a:lnSpc>
                <a:spcPct val="100000"/>
              </a:lnSpc>
              <a:spcBef>
                <a:spcPct val="20000"/>
              </a:spcBef>
              <a:spcAft>
                <a:spcPts val="0"/>
              </a:spcAft>
              <a:buClr>
                <a:srgbClr val="C00000"/>
              </a:buClr>
              <a:buSzPct val="90000"/>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2895600" y="3733800"/>
            <a:ext cx="5791200" cy="914397"/>
          </a:xfrm>
          <a:prstGeom prst="rect">
            <a:avLst/>
          </a:prstGeom>
        </p:spPr>
        <p:txBody>
          <a:bodyPr vert="horz" lIns="91440" tIns="45720" rIns="91440" bIns="45720" rtlCol="0">
            <a:normAutofit/>
          </a:bodyPr>
          <a:lstStyle/>
          <a:p>
            <a:pPr marL="465138" lvl="0" indent="-465138" algn="just">
              <a:spcBef>
                <a:spcPct val="20000"/>
              </a:spcBef>
              <a:buClr>
                <a:srgbClr val="C00000"/>
              </a:buClr>
              <a:buSzPct val="90000"/>
              <a:buFont typeface="Wingdings 3" pitchFamily="18" charset="2"/>
              <a:buChar char=""/>
              <a:defRPr/>
            </a:pPr>
            <a:r>
              <a:rPr lang="en-US" sz="1600" dirty="0" smtClean="0"/>
              <a:t>Media, local government and healthcare workers have influence and can provide advice. Messages are trustworthy and help to strengthen beliefs about AI.</a:t>
            </a:r>
          </a:p>
        </p:txBody>
      </p:sp>
      <p:sp>
        <p:nvSpPr>
          <p:cNvPr id="11" name="Content Placeholder 2"/>
          <p:cNvSpPr txBox="1">
            <a:spLocks/>
          </p:cNvSpPr>
          <p:nvPr/>
        </p:nvSpPr>
        <p:spPr>
          <a:xfrm>
            <a:off x="2895600" y="4953000"/>
            <a:ext cx="5791200" cy="914397"/>
          </a:xfrm>
          <a:prstGeom prst="rect">
            <a:avLst/>
          </a:prstGeom>
        </p:spPr>
        <p:txBody>
          <a:bodyPr vert="horz" lIns="91440" tIns="45720" rIns="91440" bIns="45720" rtlCol="0">
            <a:normAutofit/>
          </a:bodyPr>
          <a:lstStyle/>
          <a:p>
            <a:pPr marL="465138" lvl="0" indent="-465138" algn="just">
              <a:spcBef>
                <a:spcPct val="20000"/>
              </a:spcBef>
              <a:buClr>
                <a:srgbClr val="C00000"/>
              </a:buClr>
              <a:buSzPct val="90000"/>
              <a:buFont typeface="Wingdings 3" pitchFamily="18" charset="2"/>
              <a:buChar char=""/>
              <a:defRPr/>
            </a:pPr>
            <a:r>
              <a:rPr lang="en-US" sz="1600" dirty="0" smtClean="0"/>
              <a:t>People are more concerned  about  jobs rather than health. AI is not feared and there is a belief that preventive methods in place are effective.</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TextBox 12"/>
          <p:cNvSpPr txBox="1"/>
          <p:nvPr/>
        </p:nvSpPr>
        <p:spPr>
          <a:xfrm>
            <a:off x="7309055" y="6324600"/>
            <a:ext cx="1568763" cy="338554"/>
          </a:xfrm>
          <a:prstGeom prst="rect">
            <a:avLst/>
          </a:prstGeom>
          <a:noFill/>
        </p:spPr>
        <p:txBody>
          <a:bodyPr wrap="none" rtlCol="0">
            <a:spAutoFit/>
          </a:bodyPr>
          <a:lstStyle/>
          <a:p>
            <a:pPr algn="r"/>
            <a:r>
              <a:rPr lang="en-GB" sz="1600" b="1" dirty="0" smtClean="0">
                <a:solidFill>
                  <a:schemeClr val="tx1">
                    <a:lumMod val="50000"/>
                    <a:lumOff val="50000"/>
                  </a:schemeClr>
                </a:solidFill>
              </a:rPr>
              <a:t>Opinion Leaders</a:t>
            </a:r>
            <a:endParaRPr lang="en-GB" sz="1600"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Triggers for Preventive Practices</a:t>
            </a:r>
            <a:endParaRPr lang="en-GB" dirty="0"/>
          </a:p>
        </p:txBody>
      </p:sp>
      <p:sp>
        <p:nvSpPr>
          <p:cNvPr id="4" name="Content Placeholder 2"/>
          <p:cNvSpPr>
            <a:spLocks noGrp="1"/>
          </p:cNvSpPr>
          <p:nvPr>
            <p:ph idx="1"/>
          </p:nvPr>
        </p:nvSpPr>
        <p:spPr>
          <a:xfrm>
            <a:off x="457200" y="1524000"/>
            <a:ext cx="8229600" cy="4038600"/>
          </a:xfrm>
        </p:spPr>
        <p:txBody>
          <a:bodyPr>
            <a:normAutofit/>
          </a:bodyPr>
          <a:lstStyle/>
          <a:p>
            <a:pPr algn="just"/>
            <a:r>
              <a:rPr lang="en-US" sz="2000" dirty="0" smtClean="0"/>
              <a:t>Local governments and health care workers feel successful and proud that no outbreaks have occurred in 400 days. Past outbreaks have been curbed and through collaboration with large food companies, resources have been put in place to ensure good standards of prevention.</a:t>
            </a:r>
          </a:p>
          <a:p>
            <a:pPr algn="just"/>
            <a:r>
              <a:rPr lang="en-US" sz="2000" dirty="0" smtClean="0"/>
              <a:t>It is clear that the Mukdahan area is moving towards a more modern society with the poultry supply chain now operating according to Western business philosophies. A real trigger for AI prevention is the possibility of economic growth and the opportunity for corporate wealth. The quality control standards that follow have helped to stimulate AI prevention.</a:t>
            </a:r>
          </a:p>
        </p:txBody>
      </p:sp>
      <p:sp>
        <p:nvSpPr>
          <p:cNvPr id="6" name="TextBox 5"/>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Potential Danger Routes</a:t>
            </a:r>
            <a:endParaRPr lang="en-GB" dirty="0"/>
          </a:p>
        </p:txBody>
      </p:sp>
      <p:sp>
        <p:nvSpPr>
          <p:cNvPr id="3" name="Content Placeholder 2"/>
          <p:cNvSpPr>
            <a:spLocks noGrp="1"/>
          </p:cNvSpPr>
          <p:nvPr>
            <p:ph idx="1"/>
          </p:nvPr>
        </p:nvSpPr>
        <p:spPr>
          <a:xfrm>
            <a:off x="457200" y="990600"/>
            <a:ext cx="8686800" cy="1752600"/>
          </a:xfrm>
        </p:spPr>
        <p:txBody>
          <a:bodyPr>
            <a:normAutofit fontScale="92500" lnSpcReduction="20000"/>
          </a:bodyPr>
          <a:lstStyle/>
          <a:p>
            <a:r>
              <a:rPr lang="en-US" sz="2100" dirty="0" smtClean="0"/>
              <a:t>Weak links in the supply chain along the Mukdahan corridor may result in transmission of AI</a:t>
            </a:r>
          </a:p>
          <a:p>
            <a:pPr lvl="1"/>
            <a:r>
              <a:rPr lang="en-US" sz="1800" dirty="0" smtClean="0"/>
              <a:t>Border areas </a:t>
            </a:r>
          </a:p>
          <a:p>
            <a:pPr lvl="1"/>
            <a:r>
              <a:rPr lang="en-US" sz="1800" dirty="0" smtClean="0"/>
              <a:t>Distribution channels</a:t>
            </a:r>
          </a:p>
          <a:p>
            <a:r>
              <a:rPr lang="en-US" sz="2000" dirty="0" smtClean="0"/>
              <a:t>Opinion leaders have an important role to play in terms of supporting communication activities and other initiatives</a:t>
            </a:r>
            <a:endParaRPr lang="en-US" sz="2200" dirty="0" smtClean="0"/>
          </a:p>
        </p:txBody>
      </p:sp>
      <p:sp>
        <p:nvSpPr>
          <p:cNvPr id="4" name="TextBox 3"/>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
        <p:nvSpPr>
          <p:cNvPr id="5" name="Rounded Rectangle 4"/>
          <p:cNvSpPr/>
          <p:nvPr/>
        </p:nvSpPr>
        <p:spPr>
          <a:xfrm>
            <a:off x="685800" y="3098800"/>
            <a:ext cx="2133600" cy="9144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Farmers</a:t>
            </a:r>
          </a:p>
        </p:txBody>
      </p:sp>
      <p:sp>
        <p:nvSpPr>
          <p:cNvPr id="7" name="Rounded Rectangle 6"/>
          <p:cNvSpPr/>
          <p:nvPr/>
        </p:nvSpPr>
        <p:spPr>
          <a:xfrm>
            <a:off x="685800" y="4140200"/>
            <a:ext cx="2133600" cy="9144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Contributors</a:t>
            </a:r>
          </a:p>
        </p:txBody>
      </p:sp>
      <p:sp>
        <p:nvSpPr>
          <p:cNvPr id="8" name="Rounded Rectangle 7"/>
          <p:cNvSpPr/>
          <p:nvPr/>
        </p:nvSpPr>
        <p:spPr>
          <a:xfrm>
            <a:off x="685800" y="5181600"/>
            <a:ext cx="2133600" cy="9144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Opinion Leaders</a:t>
            </a:r>
          </a:p>
        </p:txBody>
      </p:sp>
      <p:sp>
        <p:nvSpPr>
          <p:cNvPr id="16" name="Rounded Rectangle 15"/>
          <p:cNvSpPr/>
          <p:nvPr/>
        </p:nvSpPr>
        <p:spPr>
          <a:xfrm>
            <a:off x="3619500" y="3098800"/>
            <a:ext cx="213360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Farmers</a:t>
            </a:r>
          </a:p>
        </p:txBody>
      </p:sp>
      <p:sp>
        <p:nvSpPr>
          <p:cNvPr id="17" name="Rounded Rectangle 16"/>
          <p:cNvSpPr/>
          <p:nvPr/>
        </p:nvSpPr>
        <p:spPr>
          <a:xfrm>
            <a:off x="3619500" y="4140200"/>
            <a:ext cx="2133600" cy="914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Contributors</a:t>
            </a:r>
          </a:p>
        </p:txBody>
      </p:sp>
      <p:sp>
        <p:nvSpPr>
          <p:cNvPr id="18" name="Rounded Rectangle 17"/>
          <p:cNvSpPr/>
          <p:nvPr/>
        </p:nvSpPr>
        <p:spPr>
          <a:xfrm>
            <a:off x="3619500" y="5181600"/>
            <a:ext cx="2133600" cy="9144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Opinion Leaders</a:t>
            </a:r>
          </a:p>
        </p:txBody>
      </p:sp>
      <p:sp>
        <p:nvSpPr>
          <p:cNvPr id="24" name="Rounded Rectangle 23"/>
          <p:cNvSpPr/>
          <p:nvPr/>
        </p:nvSpPr>
        <p:spPr>
          <a:xfrm>
            <a:off x="6515100" y="3098800"/>
            <a:ext cx="2133600" cy="914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Farmers</a:t>
            </a:r>
          </a:p>
        </p:txBody>
      </p:sp>
      <p:sp>
        <p:nvSpPr>
          <p:cNvPr id="25" name="Rounded Rectangle 24"/>
          <p:cNvSpPr/>
          <p:nvPr/>
        </p:nvSpPr>
        <p:spPr>
          <a:xfrm>
            <a:off x="6515100" y="4140200"/>
            <a:ext cx="2133600" cy="914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Contributors</a:t>
            </a:r>
          </a:p>
        </p:txBody>
      </p:sp>
      <p:sp>
        <p:nvSpPr>
          <p:cNvPr id="26" name="Rounded Rectangle 25"/>
          <p:cNvSpPr/>
          <p:nvPr/>
        </p:nvSpPr>
        <p:spPr>
          <a:xfrm>
            <a:off x="6515100" y="5181600"/>
            <a:ext cx="213360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Opinion Leaders</a:t>
            </a:r>
          </a:p>
        </p:txBody>
      </p:sp>
      <p:sp>
        <p:nvSpPr>
          <p:cNvPr id="31" name="TextBox 30"/>
          <p:cNvSpPr txBox="1"/>
          <p:nvPr/>
        </p:nvSpPr>
        <p:spPr>
          <a:xfrm>
            <a:off x="1248296" y="2590800"/>
            <a:ext cx="1008609" cy="369332"/>
          </a:xfrm>
          <a:prstGeom prst="rect">
            <a:avLst/>
          </a:prstGeom>
          <a:noFill/>
        </p:spPr>
        <p:txBody>
          <a:bodyPr wrap="none" rtlCol="0">
            <a:spAutoFit/>
          </a:bodyPr>
          <a:lstStyle/>
          <a:p>
            <a:r>
              <a:rPr lang="en-GB" b="1" u="sng" dirty="0" smtClean="0"/>
              <a:t>Thailand</a:t>
            </a:r>
            <a:endParaRPr lang="en-GB" b="1" u="sng" dirty="0"/>
          </a:p>
        </p:txBody>
      </p:sp>
      <p:sp>
        <p:nvSpPr>
          <p:cNvPr id="32" name="TextBox 31"/>
          <p:cNvSpPr txBox="1"/>
          <p:nvPr/>
        </p:nvSpPr>
        <p:spPr>
          <a:xfrm>
            <a:off x="4380768" y="2590800"/>
            <a:ext cx="611065" cy="369332"/>
          </a:xfrm>
          <a:prstGeom prst="rect">
            <a:avLst/>
          </a:prstGeom>
          <a:noFill/>
        </p:spPr>
        <p:txBody>
          <a:bodyPr wrap="none" rtlCol="0">
            <a:spAutoFit/>
          </a:bodyPr>
          <a:lstStyle/>
          <a:p>
            <a:r>
              <a:rPr lang="en-GB" b="1" u="sng" dirty="0" smtClean="0"/>
              <a:t>Laos</a:t>
            </a:r>
            <a:endParaRPr lang="en-GB" b="1" u="sng" dirty="0"/>
          </a:p>
        </p:txBody>
      </p:sp>
      <p:sp>
        <p:nvSpPr>
          <p:cNvPr id="33" name="TextBox 32"/>
          <p:cNvSpPr txBox="1"/>
          <p:nvPr/>
        </p:nvSpPr>
        <p:spPr>
          <a:xfrm>
            <a:off x="7084008" y="2590800"/>
            <a:ext cx="995785" cy="369332"/>
          </a:xfrm>
          <a:prstGeom prst="rect">
            <a:avLst/>
          </a:prstGeom>
          <a:noFill/>
        </p:spPr>
        <p:txBody>
          <a:bodyPr wrap="none" rtlCol="0">
            <a:spAutoFit/>
          </a:bodyPr>
          <a:lstStyle/>
          <a:p>
            <a:r>
              <a:rPr lang="en-GB" b="1" u="sng" dirty="0" smtClean="0"/>
              <a:t>Vietnam</a:t>
            </a:r>
            <a:endParaRPr lang="en-GB" b="1" u="sng" dirty="0"/>
          </a:p>
        </p:txBody>
      </p:sp>
      <p:cxnSp>
        <p:nvCxnSpPr>
          <p:cNvPr id="20" name="Curved Connector 19"/>
          <p:cNvCxnSpPr/>
          <p:nvPr/>
        </p:nvCxnSpPr>
        <p:spPr>
          <a:xfrm rot="10800000" flipV="1">
            <a:off x="5562600" y="3582194"/>
            <a:ext cx="1296194" cy="1066006"/>
          </a:xfrm>
          <a:prstGeom prst="curvedConnector3">
            <a:avLst>
              <a:gd name="adj1" fmla="val -12405"/>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36"/>
          <p:cNvCxnSpPr/>
          <p:nvPr/>
        </p:nvCxnSpPr>
        <p:spPr>
          <a:xfrm rot="10800000">
            <a:off x="2133600" y="3810000"/>
            <a:ext cx="1752600" cy="838200"/>
          </a:xfrm>
          <a:prstGeom prst="curvedConnector3">
            <a:avLst>
              <a:gd name="adj1" fmla="val 99666"/>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5400000" flipH="1" flipV="1">
            <a:off x="4419600" y="4038600"/>
            <a:ext cx="609600" cy="1588"/>
          </a:xfrm>
          <a:prstGeom prst="curvedConnector3">
            <a:avLst>
              <a:gd name="adj1" fmla="val 22596"/>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15962"/>
          </a:xfrm>
        </p:spPr>
        <p:txBody>
          <a:bodyPr>
            <a:normAutofit/>
          </a:bodyPr>
          <a:lstStyle/>
          <a:p>
            <a:r>
              <a:rPr lang="en-GB" dirty="0" smtClean="0"/>
              <a:t>Recommendations for Communication</a:t>
            </a:r>
            <a:endParaRPr lang="en-GB" dirty="0"/>
          </a:p>
        </p:txBody>
      </p:sp>
      <p:sp>
        <p:nvSpPr>
          <p:cNvPr id="3" name="Content Placeholder 2"/>
          <p:cNvSpPr>
            <a:spLocks noGrp="1"/>
          </p:cNvSpPr>
          <p:nvPr>
            <p:ph idx="1"/>
          </p:nvPr>
        </p:nvSpPr>
        <p:spPr>
          <a:xfrm>
            <a:off x="457200" y="838200"/>
            <a:ext cx="8686800" cy="5638800"/>
          </a:xfrm>
        </p:spPr>
        <p:txBody>
          <a:bodyPr>
            <a:normAutofit lnSpcReduction="10000"/>
          </a:bodyPr>
          <a:lstStyle/>
          <a:p>
            <a:pPr>
              <a:buNone/>
            </a:pPr>
            <a:r>
              <a:rPr lang="en-US" sz="1500" dirty="0" smtClean="0"/>
              <a:t>	</a:t>
            </a:r>
            <a:r>
              <a:rPr lang="en-US" sz="1800" dirty="0" smtClean="0"/>
              <a:t>Target audiences and messages differ for each country. Further research may be needed to quantify some of the findings, but a general communication strategy is described here:</a:t>
            </a:r>
          </a:p>
          <a:p>
            <a:pPr>
              <a:buNone/>
            </a:pPr>
            <a:r>
              <a:rPr lang="en-US" sz="1500" b="1" dirty="0" smtClean="0"/>
              <a:t>Vietnam</a:t>
            </a:r>
          </a:p>
          <a:p>
            <a:r>
              <a:rPr lang="en-US" sz="1500" dirty="0" smtClean="0"/>
              <a:t>Barrier: A false sense of security in the vaccination and quarantine system which is reinforced by no recent outbreaks. </a:t>
            </a:r>
          </a:p>
          <a:p>
            <a:r>
              <a:rPr lang="en-US" sz="1500" dirty="0" smtClean="0"/>
              <a:t>One strategy may be to work with the government on other disease prevention programs that would help to prevent AI. For example, Newcastle disease prevention is a priority for farmers and its prevention helps in the prevention of AI.</a:t>
            </a:r>
          </a:p>
          <a:p>
            <a:r>
              <a:rPr lang="en-US" sz="1500" dirty="0" smtClean="0"/>
              <a:t>The target audience: Contributors as well as farmers, with a focus on the medium-sized commercial farms.</a:t>
            </a:r>
          </a:p>
          <a:p>
            <a:pPr>
              <a:buNone/>
            </a:pPr>
            <a:r>
              <a:rPr lang="en-US" sz="1500" b="1" dirty="0" smtClean="0"/>
              <a:t>Laos</a:t>
            </a:r>
          </a:p>
          <a:p>
            <a:r>
              <a:rPr lang="en-US" sz="1500" dirty="0" smtClean="0"/>
              <a:t>Barrier: Contributors are not economically dependent on poultry. However, recent AI outbreaks have triggered more concern.</a:t>
            </a:r>
          </a:p>
          <a:p>
            <a:r>
              <a:rPr lang="en-US" sz="1500" dirty="0" smtClean="0"/>
              <a:t>Transport workers require biosecurity education. Poultry are stored as cargo on the same bus transport systems used by humans. Review of current campaigns to determine alignment with the threat should be supported by the local governments.</a:t>
            </a:r>
          </a:p>
          <a:p>
            <a:pPr>
              <a:buNone/>
            </a:pPr>
            <a:r>
              <a:rPr lang="en-US" sz="1500" dirty="0" smtClean="0"/>
              <a:t> </a:t>
            </a:r>
            <a:r>
              <a:rPr lang="en-US" sz="1500" b="1" dirty="0" smtClean="0"/>
              <a:t>Thailand</a:t>
            </a:r>
          </a:p>
          <a:p>
            <a:r>
              <a:rPr lang="en-US" sz="1500" dirty="0" smtClean="0"/>
              <a:t>Potential threat: In the border area near Mukdahan the perceived threat of AI is greatly diminished and there is strong reliance on the existing surveillance system. </a:t>
            </a:r>
          </a:p>
          <a:p>
            <a:r>
              <a:rPr lang="en-US" sz="1500" dirty="0" smtClean="0"/>
              <a:t>Surveillance system should become more proactive by looking at border activities. Biosecurity of poultry transported  from Laos is a risk  because poultry is transported across the border relatively unchecked.</a:t>
            </a:r>
          </a:p>
        </p:txBody>
      </p:sp>
      <p:sp>
        <p:nvSpPr>
          <p:cNvPr id="4" name="TextBox 3"/>
          <p:cNvSpPr txBox="1"/>
          <p:nvPr/>
        </p:nvSpPr>
        <p:spPr>
          <a:xfrm>
            <a:off x="7142663" y="6324600"/>
            <a:ext cx="1735155" cy="369332"/>
          </a:xfrm>
          <a:prstGeom prst="rect">
            <a:avLst/>
          </a:prstGeom>
          <a:noFill/>
        </p:spPr>
        <p:txBody>
          <a:bodyPr wrap="none" rtlCol="0">
            <a:spAutoFit/>
          </a:bodyPr>
          <a:lstStyle/>
          <a:p>
            <a:pPr algn="r"/>
            <a:r>
              <a:rPr lang="en-GB" b="1" dirty="0" smtClean="0">
                <a:solidFill>
                  <a:schemeClr val="tx1">
                    <a:lumMod val="50000"/>
                    <a:lumOff val="50000"/>
                  </a:schemeClr>
                </a:solidFill>
              </a:rPr>
              <a:t>Opinion Leaders</a:t>
            </a:r>
            <a:endParaRPr lang="en-GB" b="1"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extLst>
              <a:ext uri="{28A0092B-C50C-407E-A947-70E740481C1C}">
                <a14:useLocalDpi xmlns:a14="http://schemas.microsoft.com/office/drawing/2010/main" xmlns=""/>
              </a:ext>
            </a:extLst>
          </a:blip>
          <a:tile tx="0" ty="0" sx="100000" sy="100000" flip="none" algn="tl"/>
        </a:blipFill>
        <a:effectLst/>
      </p:bgPr>
    </p:bg>
    <p:spTree>
      <p:nvGrpSpPr>
        <p:cNvPr id="1" name=""/>
        <p:cNvGrpSpPr/>
        <p:nvPr/>
      </p:nvGrpSpPr>
      <p:grpSpPr>
        <a:xfrm>
          <a:off x="0" y="0"/>
          <a:ext cx="0" cy="0"/>
          <a:chOff x="0" y="0"/>
          <a:chExt cx="0" cy="0"/>
        </a:xfrm>
      </p:grpSpPr>
      <p:sp>
        <p:nvSpPr>
          <p:cNvPr id="5" name="Rounded Rectangle 4"/>
          <p:cNvSpPr/>
          <p:nvPr/>
        </p:nvSpPr>
        <p:spPr>
          <a:xfrm>
            <a:off x="609600" y="1066799"/>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1066801"/>
            <a:ext cx="7772400" cy="993775"/>
          </a:xfrm>
        </p:spPr>
        <p:txBody>
          <a:bodyPr>
            <a:normAutofit/>
          </a:bodyPr>
          <a:lstStyle/>
          <a:p>
            <a:r>
              <a:rPr lang="en-GB" dirty="0" smtClean="0"/>
              <a:t>Background &amp; Methodology</a:t>
            </a:r>
            <a:endParaRPr lang="en-GB" dirty="0"/>
          </a:p>
        </p:txBody>
      </p:sp>
      <p:sp>
        <p:nvSpPr>
          <p:cNvPr id="3" name="Text Placeholder 2"/>
          <p:cNvSpPr>
            <a:spLocks noGrp="1"/>
          </p:cNvSpPr>
          <p:nvPr>
            <p:ph type="body" idx="1"/>
          </p:nvPr>
        </p:nvSpPr>
        <p:spPr>
          <a:xfrm>
            <a:off x="723900" y="2081213"/>
            <a:ext cx="7772400" cy="966787"/>
          </a:xfrm>
        </p:spPr>
        <p:txBody>
          <a:bodyPr/>
          <a:lstStyle/>
          <a:p>
            <a:r>
              <a:rPr lang="en-GB" dirty="0" smtClean="0"/>
              <a:t>The qualitative study covered commercial farmers, contributors and opinion leaders, and was in part based on the health belief model</a:t>
            </a:r>
            <a:endParaRPr lang="en-GB"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13605</TotalTime>
  <Words>5647</Words>
  <Application>Microsoft Office PowerPoint</Application>
  <PresentationFormat>On-screen Show (4:3)</PresentationFormat>
  <Paragraphs>809</Paragraphs>
  <Slides>61</Slides>
  <Notes>2</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Slide 1</vt:lpstr>
      <vt:lpstr>Qualitative Research: Avian Influenza (AI)</vt:lpstr>
      <vt:lpstr>Outline</vt:lpstr>
      <vt:lpstr>Summary &amp; Recommendations</vt:lpstr>
      <vt:lpstr>Overview: Supply Chain Actor Mapping Study of Four Sites in  Thailand, Laos and Vietnam </vt:lpstr>
      <vt:lpstr>Commitment to AI Prevention by Country Level of commitment:  Green=strong   Amber= moderate    Red= weak  </vt:lpstr>
      <vt:lpstr>Potential Danger Routes</vt:lpstr>
      <vt:lpstr>Recommendations for Communication</vt:lpstr>
      <vt:lpstr>Background &amp; Methodology</vt:lpstr>
      <vt:lpstr>Background</vt:lpstr>
      <vt:lpstr>Health Belief Model (HBM)</vt:lpstr>
      <vt:lpstr>Locations</vt:lpstr>
      <vt:lpstr>Target Groups &amp; Sample</vt:lpstr>
      <vt:lpstr>Sampling Limitations  </vt:lpstr>
      <vt:lpstr>Screening &amp; Recruitment of Respondents</vt:lpstr>
      <vt:lpstr>Moderator Guide Structure</vt:lpstr>
      <vt:lpstr>Thailand Country Report</vt:lpstr>
      <vt:lpstr>Slide 18</vt:lpstr>
      <vt:lpstr>Farmer Summary: Muang Mukdahan</vt:lpstr>
      <vt:lpstr>Farmers: Snapshot</vt:lpstr>
      <vt:lpstr>Poultry Management: Bio-Security</vt:lpstr>
      <vt:lpstr>Poultry Management</vt:lpstr>
      <vt:lpstr>Poultry Management</vt:lpstr>
      <vt:lpstr>Poultry Management</vt:lpstr>
      <vt:lpstr>Other Observations/Potential Risk</vt:lpstr>
      <vt:lpstr>Hierarchy of Needs: Position of Farmers</vt:lpstr>
      <vt:lpstr>Health Concerns of Farmers</vt:lpstr>
      <vt:lpstr>Relationship of AI to other Major Concerns</vt:lpstr>
      <vt:lpstr>Health Belief Model (HBM)</vt:lpstr>
      <vt:lpstr>Farmers’ Perceptions About AI</vt:lpstr>
      <vt:lpstr>Farmers’ Attitudes Towards AI Prevention</vt:lpstr>
      <vt:lpstr>Few Barriers to AI Prevention</vt:lpstr>
      <vt:lpstr>Triggers for Behaviour Change and AI Prevention</vt:lpstr>
      <vt:lpstr>Slide 34</vt:lpstr>
      <vt:lpstr>Contributors: Summary</vt:lpstr>
      <vt:lpstr>Contributors: Snapshot</vt:lpstr>
      <vt:lpstr>Poultry &amp; Egg Trade</vt:lpstr>
      <vt:lpstr>Observations: Few Vulnerable Areas</vt:lpstr>
      <vt:lpstr>Observations: Few Vulnerable Areas</vt:lpstr>
      <vt:lpstr>Hierarchy of Needs: Position of Contributors</vt:lpstr>
      <vt:lpstr>Health Concerns of Contributors</vt:lpstr>
      <vt:lpstr>Relationship of AI to other Major Concerns</vt:lpstr>
      <vt:lpstr>Health Belief Model (HBM)</vt:lpstr>
      <vt:lpstr>Contributors’ Perceptions About AI</vt:lpstr>
      <vt:lpstr>Contributors’ Attitudes Towards AI Prevention</vt:lpstr>
      <vt:lpstr>Few Barriers to AI Prevention</vt:lpstr>
      <vt:lpstr>Triggers for Behaviour Change and AI Prevention</vt:lpstr>
      <vt:lpstr>Slide 48</vt:lpstr>
      <vt:lpstr>Opinion Leaders: Summary</vt:lpstr>
      <vt:lpstr>Opinion Leaders: Snapshot</vt:lpstr>
      <vt:lpstr>Health Concerns of Opinion Leaders</vt:lpstr>
      <vt:lpstr>Relationship of AI to other Major Concerns</vt:lpstr>
      <vt:lpstr>Health Belief Model (HBM)</vt:lpstr>
      <vt:lpstr>Past AI Outbreaks</vt:lpstr>
      <vt:lpstr>Opinion Leaders’ Perceptions About AI</vt:lpstr>
      <vt:lpstr>Past AI Prevention Initiatives</vt:lpstr>
      <vt:lpstr>Past AI Prevention Initiatives</vt:lpstr>
      <vt:lpstr>Opinion Leaders’ Attitudes Towards AI Prevention</vt:lpstr>
      <vt:lpstr>Opinion Leaders’ Attitudes Towards AI Prevention</vt:lpstr>
      <vt:lpstr>Few Barriers to AI Prevention</vt:lpstr>
      <vt:lpstr>Triggers for Preventive Practices</vt:lpstr>
    </vt:vector>
  </TitlesOfParts>
  <Company>Rapid Asia Co.,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dc:title>
  <dc:creator>Rapid Asia Co., Ltd.</dc:creator>
  <cp:lastModifiedBy>LAURA</cp:lastModifiedBy>
  <cp:revision>1116</cp:revision>
  <dcterms:created xsi:type="dcterms:W3CDTF">2010-02-02T01:39:17Z</dcterms:created>
  <dcterms:modified xsi:type="dcterms:W3CDTF">2011-02-27T16:46:42Z</dcterms:modified>
</cp:coreProperties>
</file>